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1" r:id="rId13"/>
    <p:sldId id="272" r:id="rId14"/>
    <p:sldId id="268" r:id="rId15"/>
    <p:sldId id="269" r:id="rId16"/>
    <p:sldId id="273" r:id="rId17"/>
    <p:sldId id="274" r:id="rId18"/>
    <p:sldId id="275" r:id="rId19"/>
    <p:sldId id="270" r:id="rId20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468" y="15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8B30D-3DD8-45A0-9EF8-3066F4D8237D}" type="datetimeFigureOut">
              <a:rPr lang="es-AR" smtClean="0"/>
              <a:t>15/06/2015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FC9572-63D5-4392-A65E-FE936E4E75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3477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ángulo 2"/>
          <p:cNvSpPr>
            <a:spLocks noGrp="1" noChangeArrowheads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  <a:latin typeface="Arial" charset="0"/>
              </a:rPr>
              <a:t>Clase Teórica Bolilla 10 (cont) Síntesis de Proteínas y Alimentos Trnasgénicos</a:t>
            </a:r>
          </a:p>
        </p:txBody>
      </p:sp>
      <p:sp>
        <p:nvSpPr>
          <p:cNvPr id="53251" name="Rectángulo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CF2FE983-2DE3-4008-9278-A8B7836914F6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6</a:t>
            </a:fld>
            <a:endParaRPr lang="en-US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9396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7" name="Rectángulo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altLang="es-A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D1683-625C-4EBE-B6B3-F70B2742645E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DF46F-32D1-4CCE-B9C2-629F3AA41A84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43503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2466C-3036-4C82-885D-995D81CDD18A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5BC0A-8ADA-4427-B9B2-B2FE961C6389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68076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F7CC9-196F-4330-AB2D-E4552954B8AD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0EA10-531F-426A-8318-53968F0C56C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42617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6400" y="457200"/>
            <a:ext cx="701040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28092-6FCE-412F-B948-456E6362D5DC}" type="slidenum">
              <a:rPr lang="es-PR"/>
              <a:pPr>
                <a:defRPr/>
              </a:pPr>
              <a:t>‹Nº›</a:t>
            </a:fld>
            <a:endParaRPr lang="es-P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243582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s-AR" noProof="0" smtClean="0"/>
          </a:p>
        </p:txBody>
      </p:sp>
      <p:sp>
        <p:nvSpPr>
          <p:cNvPr id="4" name="Rectángulo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ángulo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ángulo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1CD97-CBDD-406F-B227-B18ECD9A642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0057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80200-F1F2-48B3-BD92-D2CFAF5C5EBC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42F79-09C7-4A58-AE21-E839D99C7FD5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66220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E8B59-1271-46E3-81A1-DBDF3E20BFA0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8CBE7-DB63-46F8-BC6E-84A8E72A736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29465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A8889-B7CD-4126-A09C-1EEC8E6EA9DC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CD13B-DDDA-4235-922C-D479165F7D45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19782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EE0E5-B044-4574-BA35-D801DAFAE960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F5412-A227-4F5F-9FEA-C368E1ED0729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64258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203A7-EE48-4CA7-BF83-D034402914CA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B3488-8ED1-4895-B150-437F14F3B9F2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2316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345A9-777A-4678-B4E8-1BB5A7B9FB8C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5B63B-6AFA-4EA2-AEC8-EE0307233775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03567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8E7FC-9766-45AB-BC57-882A126F3D2A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E5C85-7664-4C10-B437-9EC455F73AD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25807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AR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DA289-E0DC-4A55-ADF9-EA837DC9A23A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DE39-47EB-47E5-B889-0804A7750952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10962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título del patrón</a:t>
            </a:r>
            <a:endParaRPr lang="es-AR" altLang="es-AR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texto del patrón</a:t>
            </a:r>
          </a:p>
          <a:p>
            <a:pPr lvl="1"/>
            <a:r>
              <a:rPr lang="es-ES" altLang="es-AR" smtClean="0"/>
              <a:t>Segundo nivel</a:t>
            </a:r>
          </a:p>
          <a:p>
            <a:pPr lvl="2"/>
            <a:r>
              <a:rPr lang="es-ES" altLang="es-AR" smtClean="0"/>
              <a:t>Tercer nivel</a:t>
            </a:r>
          </a:p>
          <a:p>
            <a:pPr lvl="3"/>
            <a:r>
              <a:rPr lang="es-ES" altLang="es-AR" smtClean="0"/>
              <a:t>Cuarto nivel</a:t>
            </a:r>
          </a:p>
          <a:p>
            <a:pPr lvl="4"/>
            <a:r>
              <a:rPr lang="es-ES" altLang="es-AR" smtClean="0"/>
              <a:t>Quinto nivel</a:t>
            </a:r>
            <a:endParaRPr lang="es-AR" altLang="es-AR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B5D3A2-3891-45A4-8945-7E9FDCDF509D}" type="datetimeFigureOut">
              <a:rPr lang="es-AR"/>
              <a:pPr>
                <a:defRPr/>
              </a:pPr>
              <a:t>15/06/2015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B83C7A-541A-44A7-953F-F4014205117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49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altLang="es-AR" smtClean="0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276475"/>
            <a:ext cx="3924300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04813"/>
            <a:ext cx="3170238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2 CuadroTexto"/>
          <p:cNvSpPr txBox="1">
            <a:spLocks noChangeArrowheads="1"/>
          </p:cNvSpPr>
          <p:nvPr/>
        </p:nvSpPr>
        <p:spPr bwMode="auto">
          <a:xfrm>
            <a:off x="900113" y="404813"/>
            <a:ext cx="3024187" cy="1076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AR" altLang="es-AR" sz="3200">
                <a:solidFill>
                  <a:prstClr val="black"/>
                </a:solidFill>
              </a:rPr>
              <a:t>TRANSCRIPCIÓN INVERSA</a:t>
            </a:r>
          </a:p>
        </p:txBody>
      </p:sp>
    </p:spTree>
    <p:extLst>
      <p:ext uri="{BB962C8B-B14F-4D97-AF65-F5344CB8AC3E}">
        <p14:creationId xmlns:p14="http://schemas.microsoft.com/office/powerpoint/2010/main" val="300670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igure 26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241300"/>
            <a:ext cx="4954588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554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igure 26-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41300"/>
            <a:ext cx="4875213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21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es-AR" dirty="0" smtClean="0"/>
              <a:t>Etapas de la síntesis de proteínas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b="1" dirty="0" smtClean="0"/>
              <a:t>Activación de los aminoácidos</a:t>
            </a:r>
            <a:r>
              <a:rPr lang="es-AR" dirty="0" smtClean="0"/>
              <a:t>: cada aminoácidos se activa por unión al </a:t>
            </a:r>
            <a:r>
              <a:rPr lang="es-AR" dirty="0" err="1" smtClean="0"/>
              <a:t>tRNA</a:t>
            </a:r>
            <a:r>
              <a:rPr lang="es-AR" dirty="0" smtClean="0"/>
              <a:t> correspondientes, esto ocurre en </a:t>
            </a:r>
            <a:r>
              <a:rPr lang="es-AR" dirty="0" err="1" smtClean="0"/>
              <a:t>citosol</a:t>
            </a:r>
            <a:r>
              <a:rPr lang="es-AR" dirty="0" smtClean="0"/>
              <a:t> con gasto de ATP, requiere Mg2+, catalizada por las </a:t>
            </a:r>
            <a:r>
              <a:rPr lang="es-AR" i="1" dirty="0" err="1" smtClean="0"/>
              <a:t>aminoacil</a:t>
            </a:r>
            <a:r>
              <a:rPr lang="es-AR" i="1" dirty="0" smtClean="0"/>
              <a:t> </a:t>
            </a:r>
            <a:r>
              <a:rPr lang="es-AR" i="1" dirty="0" err="1" smtClean="0"/>
              <a:t>tRNA</a:t>
            </a:r>
            <a:r>
              <a:rPr lang="es-AR" i="1" dirty="0" smtClean="0"/>
              <a:t> </a:t>
            </a:r>
            <a:r>
              <a:rPr lang="es-AR" i="1" dirty="0" err="1" smtClean="0"/>
              <a:t>sintetasas</a:t>
            </a:r>
            <a:r>
              <a:rPr lang="es-AR" dirty="0" smtClean="0"/>
              <a:t> específicas.</a:t>
            </a:r>
          </a:p>
          <a:p>
            <a:r>
              <a:rPr lang="es-AR" b="1" dirty="0" smtClean="0"/>
              <a:t>Inicio:</a:t>
            </a:r>
            <a:r>
              <a:rPr lang="es-AR" dirty="0" smtClean="0"/>
              <a:t> El </a:t>
            </a:r>
            <a:r>
              <a:rPr lang="es-AR" dirty="0" err="1" smtClean="0"/>
              <a:t>mRNA</a:t>
            </a:r>
            <a:r>
              <a:rPr lang="es-AR" dirty="0" smtClean="0"/>
              <a:t> se une a la subunidad menor del ribosoma, al </a:t>
            </a:r>
            <a:r>
              <a:rPr lang="es-AR" dirty="0" err="1" smtClean="0"/>
              <a:t>aminoacil</a:t>
            </a:r>
            <a:r>
              <a:rPr lang="es-AR" dirty="0" smtClean="0"/>
              <a:t> </a:t>
            </a:r>
            <a:r>
              <a:rPr lang="es-AR" dirty="0" err="1" smtClean="0"/>
              <a:t>tRNA</a:t>
            </a:r>
            <a:r>
              <a:rPr lang="es-AR" dirty="0" smtClean="0"/>
              <a:t> iniciador y pro último a la subunidad mayor para dar el complejo de inicio. El proceso requiere GTP y proteínas.</a:t>
            </a:r>
          </a:p>
          <a:p>
            <a:pPr marL="0" indent="0">
              <a:buNone/>
            </a:pP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12479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b="1" dirty="0" smtClean="0"/>
              <a:t>Elongación:</a:t>
            </a:r>
            <a:r>
              <a:rPr lang="es-AR" dirty="0" smtClean="0"/>
              <a:t> La cadena se alarga por unión de aminoácidos transportados por </a:t>
            </a:r>
            <a:r>
              <a:rPr lang="es-AR" dirty="0" err="1" smtClean="0"/>
              <a:t>tRNA</a:t>
            </a:r>
            <a:r>
              <a:rPr lang="es-AR" dirty="0" smtClean="0"/>
              <a:t> a su </a:t>
            </a:r>
            <a:r>
              <a:rPr lang="es-AR" dirty="0" err="1" smtClean="0"/>
              <a:t>correpondiente</a:t>
            </a:r>
            <a:r>
              <a:rPr lang="es-AR" dirty="0" smtClean="0"/>
              <a:t> codón. Esta unión y el desplazamiento del ribosoma requieren hidrólisis de GTP.</a:t>
            </a:r>
          </a:p>
          <a:p>
            <a:r>
              <a:rPr lang="es-AR" b="1" dirty="0" smtClean="0"/>
              <a:t>Terminación: </a:t>
            </a:r>
            <a:r>
              <a:rPr lang="es-AR" dirty="0" smtClean="0"/>
              <a:t>señalada por codón de stop. Requiere proteínas o factores de liberación.</a:t>
            </a:r>
          </a:p>
          <a:p>
            <a:r>
              <a:rPr lang="es-AR" b="1" dirty="0" smtClean="0"/>
              <a:t>Plegamiento y modificación </a:t>
            </a:r>
            <a:r>
              <a:rPr lang="es-AR" b="1" dirty="0" err="1" smtClean="0"/>
              <a:t>postraduccional</a:t>
            </a:r>
            <a:endParaRPr lang="es-AR" dirty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Etapas de la síntesis de proteínas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98764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figure 3-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36600"/>
            <a:ext cx="8531225" cy="539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40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010400" cy="1295400"/>
          </a:xfrm>
        </p:spPr>
        <p:txBody>
          <a:bodyPr/>
          <a:lstStyle/>
          <a:p>
            <a:pPr eaLnBrk="1" hangingPunct="1"/>
            <a:r>
              <a:rPr lang="es-PR" altLang="es-AR" sz="3600" b="1" u="sng" smtClean="0">
                <a:latin typeface="Arial Rounded MT Bold" pitchFamily="34" charset="0"/>
              </a:rPr>
              <a:t>Síntesis de Proteínas</a:t>
            </a:r>
            <a:endParaRPr lang="es-PR" altLang="es-AR" sz="3600" b="1" smtClean="0">
              <a:latin typeface="Arial Rounded MT Bold" pitchFamily="34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71600"/>
            <a:ext cx="39624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PR" altLang="es-AR" sz="2400" b="1" smtClean="0">
                <a:latin typeface="Arial Rounded MT Bold" pitchFamily="34" charset="0"/>
              </a:rPr>
              <a:t>Traducción</a:t>
            </a:r>
          </a:p>
          <a:p>
            <a:pPr lvl="1" eaLnBrk="1" hangingPunct="1">
              <a:lnSpc>
                <a:spcPct val="90000"/>
              </a:lnSpc>
            </a:pPr>
            <a:r>
              <a:rPr lang="es-PR" altLang="es-AR" sz="2100" b="1" smtClean="0">
                <a:latin typeface="Arial Rounded MT Bold" pitchFamily="34" charset="0"/>
              </a:rPr>
              <a:t>Tres partes</a:t>
            </a:r>
          </a:p>
          <a:p>
            <a:pPr lvl="2" eaLnBrk="1" hangingPunct="1">
              <a:lnSpc>
                <a:spcPct val="90000"/>
              </a:lnSpc>
            </a:pPr>
            <a:r>
              <a:rPr lang="es-PR" altLang="es-AR" sz="2000" b="1" u="sng" smtClean="0">
                <a:latin typeface="Arial Rounded MT Bold" pitchFamily="34" charset="0"/>
              </a:rPr>
              <a:t>Iniciación</a:t>
            </a:r>
          </a:p>
          <a:p>
            <a:pPr lvl="3" eaLnBrk="1" hangingPunct="1">
              <a:lnSpc>
                <a:spcPct val="90000"/>
              </a:lnSpc>
            </a:pPr>
            <a:r>
              <a:rPr lang="es-PR" altLang="es-AR" sz="1800" b="1" smtClean="0">
                <a:latin typeface="Arial Rounded MT Bold" pitchFamily="34" charset="0"/>
              </a:rPr>
              <a:t>Unidad menor del ribosoma</a:t>
            </a:r>
          </a:p>
          <a:p>
            <a:pPr lvl="3" eaLnBrk="1" hangingPunct="1">
              <a:lnSpc>
                <a:spcPct val="90000"/>
              </a:lnSpc>
            </a:pPr>
            <a:r>
              <a:rPr lang="es-PR" altLang="es-AR" sz="1800" b="1" smtClean="0">
                <a:latin typeface="Arial Rounded MT Bold" pitchFamily="34" charset="0"/>
              </a:rPr>
              <a:t>tRNA inicial</a:t>
            </a:r>
          </a:p>
          <a:p>
            <a:pPr lvl="3" eaLnBrk="1" hangingPunct="1">
              <a:lnSpc>
                <a:spcPct val="90000"/>
              </a:lnSpc>
            </a:pPr>
            <a:r>
              <a:rPr lang="es-PR" altLang="es-AR" sz="1800" b="1" smtClean="0">
                <a:latin typeface="Arial Rounded MT Bold" pitchFamily="34" charset="0"/>
              </a:rPr>
              <a:t>Codón Inicial</a:t>
            </a:r>
          </a:p>
          <a:p>
            <a:pPr lvl="2" eaLnBrk="1" hangingPunct="1">
              <a:lnSpc>
                <a:spcPct val="90000"/>
              </a:lnSpc>
            </a:pPr>
            <a:r>
              <a:rPr lang="es-PR" altLang="es-AR" sz="2000" b="1" u="sng" smtClean="0">
                <a:latin typeface="Arial Rounded MT Bold" pitchFamily="34" charset="0"/>
              </a:rPr>
              <a:t>Extensión</a:t>
            </a:r>
            <a:r>
              <a:rPr lang="es-PR" altLang="es-AR" sz="2000" b="1" smtClean="0">
                <a:latin typeface="Arial Rounded MT Bold" pitchFamily="34" charset="0"/>
              </a:rPr>
              <a:t> </a:t>
            </a:r>
          </a:p>
          <a:p>
            <a:pPr lvl="3" eaLnBrk="1" hangingPunct="1">
              <a:lnSpc>
                <a:spcPct val="90000"/>
              </a:lnSpc>
            </a:pPr>
            <a:r>
              <a:rPr lang="es-PR" altLang="es-AR" sz="1800" b="1" smtClean="0">
                <a:latin typeface="Arial Rounded MT Bold" pitchFamily="34" charset="0"/>
              </a:rPr>
              <a:t>Incorporan los amino ácidos.</a:t>
            </a:r>
          </a:p>
          <a:p>
            <a:pPr lvl="3" eaLnBrk="1" hangingPunct="1">
              <a:lnSpc>
                <a:spcPct val="90000"/>
              </a:lnSpc>
            </a:pPr>
            <a:r>
              <a:rPr lang="es-PR" altLang="es-AR" sz="1800" b="1" smtClean="0">
                <a:latin typeface="Arial Rounded MT Bold" pitchFamily="34" charset="0"/>
              </a:rPr>
              <a:t>Enlace peptídico</a:t>
            </a:r>
          </a:p>
          <a:p>
            <a:pPr lvl="2" eaLnBrk="1" hangingPunct="1">
              <a:lnSpc>
                <a:spcPct val="90000"/>
              </a:lnSpc>
            </a:pPr>
            <a:r>
              <a:rPr lang="es-PR" altLang="es-AR" sz="2000" b="1" u="sng" smtClean="0">
                <a:latin typeface="Arial Rounded MT Bold" pitchFamily="34" charset="0"/>
              </a:rPr>
              <a:t>Terminación</a:t>
            </a:r>
          </a:p>
          <a:p>
            <a:pPr lvl="3" eaLnBrk="1" hangingPunct="1">
              <a:lnSpc>
                <a:spcPct val="90000"/>
              </a:lnSpc>
            </a:pPr>
            <a:r>
              <a:rPr lang="es-PR" altLang="es-AR" sz="1800" b="1" smtClean="0">
                <a:latin typeface="Arial Rounded MT Bold" pitchFamily="34" charset="0"/>
              </a:rPr>
              <a:t>Culmina el proceso de traducción.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es-AR" sz="2400" smtClean="0"/>
          </a:p>
        </p:txBody>
      </p:sp>
      <p:pic>
        <p:nvPicPr>
          <p:cNvPr id="47109" name="Picture 6" descr="18_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600200"/>
            <a:ext cx="5057775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213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0075"/>
            <a:ext cx="2598678" cy="678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005" y="1674924"/>
            <a:ext cx="3341687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4311005" y="764704"/>
            <a:ext cx="2781275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sz="2800" dirty="0" smtClean="0">
                <a:solidFill>
                  <a:srgbClr val="FF0000"/>
                </a:solidFill>
              </a:rPr>
              <a:t>FASE DE INICIO</a:t>
            </a:r>
            <a:endParaRPr lang="es-A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1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"/>
            <a:ext cx="5184576" cy="677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-7960"/>
            <a:ext cx="2664295" cy="563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589240"/>
            <a:ext cx="2664295" cy="95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987824" y="-27384"/>
            <a:ext cx="331236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sz="2400" dirty="0" smtClean="0">
                <a:solidFill>
                  <a:srgbClr val="FF0000"/>
                </a:solidFill>
              </a:rPr>
              <a:t>FASE DE ELONGACIÓN</a:t>
            </a:r>
            <a:endParaRPr lang="es-A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77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050" y="360040"/>
            <a:ext cx="2727461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5940152" y="3429000"/>
            <a:ext cx="2232248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sz="2400" dirty="0" smtClean="0">
                <a:solidFill>
                  <a:srgbClr val="FF0000"/>
                </a:solidFill>
              </a:rPr>
              <a:t>FASE DE TERMINACIÓN</a:t>
            </a:r>
            <a:endParaRPr lang="es-A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66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Cuadro de texto 6"/>
          <p:cNvSpPr txBox="1">
            <a:spLocks noChangeArrowheads="1"/>
          </p:cNvSpPr>
          <p:nvPr/>
        </p:nvSpPr>
        <p:spPr bwMode="auto">
          <a:xfrm>
            <a:off x="1512888" y="1143000"/>
            <a:ext cx="1295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s-AR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8131" name="Cuadro de texto 8"/>
          <p:cNvSpPr txBox="1">
            <a:spLocks noChangeArrowheads="1"/>
          </p:cNvSpPr>
          <p:nvPr/>
        </p:nvSpPr>
        <p:spPr bwMode="auto">
          <a:xfrm>
            <a:off x="1619250" y="350838"/>
            <a:ext cx="619283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s-AR" sz="2400" b="1" u="sng">
                <a:solidFill>
                  <a:srgbClr val="000000"/>
                </a:solidFill>
                <a:latin typeface="Arial Rounded MT Bold" pitchFamily="34" charset="0"/>
                <a:cs typeface="Arial" charset="0"/>
              </a:rPr>
              <a:t>Representación esquemática de la síntesis proteica</a:t>
            </a:r>
            <a:endParaRPr lang="en-US" altLang="es-AR" sz="2400" u="sng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grpSp>
        <p:nvGrpSpPr>
          <p:cNvPr id="48132" name="Grupo 178"/>
          <p:cNvGrpSpPr>
            <a:grpSpLocks/>
          </p:cNvGrpSpPr>
          <p:nvPr/>
        </p:nvGrpSpPr>
        <p:grpSpPr bwMode="auto">
          <a:xfrm>
            <a:off x="762000" y="1257300"/>
            <a:ext cx="7772400" cy="4991100"/>
            <a:chOff x="1049" y="1080"/>
            <a:chExt cx="3600" cy="2664"/>
          </a:xfrm>
        </p:grpSpPr>
        <p:sp>
          <p:nvSpPr>
            <p:cNvPr id="48133" name="Rectángulo 9"/>
            <p:cNvSpPr>
              <a:spLocks noChangeArrowheads="1"/>
            </p:cNvSpPr>
            <p:nvPr/>
          </p:nvSpPr>
          <p:spPr bwMode="auto">
            <a:xfrm>
              <a:off x="1049" y="1080"/>
              <a:ext cx="3600" cy="237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s-AR" altLang="es-AR" sz="18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48134" name="Grupo 10"/>
            <p:cNvGrpSpPr>
              <a:grpSpLocks/>
            </p:cNvGrpSpPr>
            <p:nvPr/>
          </p:nvGrpSpPr>
          <p:grpSpPr bwMode="auto">
            <a:xfrm>
              <a:off x="1193" y="1512"/>
              <a:ext cx="1392" cy="1296"/>
              <a:chOff x="1752" y="8452"/>
              <a:chExt cx="3480" cy="3240"/>
            </a:xfrm>
          </p:grpSpPr>
          <p:sp>
            <p:nvSpPr>
              <p:cNvPr id="48275" name="Arco 11"/>
              <p:cNvSpPr>
                <a:spLocks/>
              </p:cNvSpPr>
              <p:nvPr/>
            </p:nvSpPr>
            <p:spPr bwMode="auto">
              <a:xfrm rot="4165613" flipH="1">
                <a:off x="3642" y="11122"/>
                <a:ext cx="600" cy="54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 type="triangle" w="med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s-AR">
                  <a:solidFill>
                    <a:prstClr val="black"/>
                  </a:solidFill>
                  <a:cs typeface="Arial" charset="0"/>
                </a:endParaRPr>
              </a:p>
            </p:txBody>
          </p:sp>
          <p:grpSp>
            <p:nvGrpSpPr>
              <p:cNvPr id="48276" name="Grupo 12"/>
              <p:cNvGrpSpPr>
                <a:grpSpLocks/>
              </p:cNvGrpSpPr>
              <p:nvPr/>
            </p:nvGrpSpPr>
            <p:grpSpPr bwMode="auto">
              <a:xfrm>
                <a:off x="1992" y="9172"/>
                <a:ext cx="3240" cy="2340"/>
                <a:chOff x="1992" y="9172"/>
                <a:chExt cx="3240" cy="2340"/>
              </a:xfrm>
            </p:grpSpPr>
            <p:grpSp>
              <p:nvGrpSpPr>
                <p:cNvPr id="48279" name="Grupo 13"/>
                <p:cNvGrpSpPr>
                  <a:grpSpLocks/>
                </p:cNvGrpSpPr>
                <p:nvPr/>
              </p:nvGrpSpPr>
              <p:grpSpPr bwMode="auto">
                <a:xfrm rot="-1480966">
                  <a:off x="2472" y="10381"/>
                  <a:ext cx="960" cy="951"/>
                  <a:chOff x="8424" y="8041"/>
                  <a:chExt cx="1100" cy="1131"/>
                </a:xfrm>
              </p:grpSpPr>
              <p:grpSp>
                <p:nvGrpSpPr>
                  <p:cNvPr id="48297" name="Grupo 14"/>
                  <p:cNvGrpSpPr>
                    <a:grpSpLocks/>
                  </p:cNvGrpSpPr>
                  <p:nvPr/>
                </p:nvGrpSpPr>
                <p:grpSpPr bwMode="auto">
                  <a:xfrm rot="787518">
                    <a:off x="9072" y="8812"/>
                    <a:ext cx="360" cy="360"/>
                    <a:chOff x="1992" y="10792"/>
                    <a:chExt cx="360" cy="360"/>
                  </a:xfrm>
                </p:grpSpPr>
                <p:sp>
                  <p:nvSpPr>
                    <p:cNvPr id="48299" name="Línea 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92" y="10972"/>
                      <a:ext cx="120" cy="180"/>
                    </a:xfrm>
                    <a:prstGeom prst="line">
                      <a:avLst/>
                    </a:prstGeom>
                    <a:noFill/>
                    <a:ln w="508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s-AR">
                        <a:solidFill>
                          <a:prstClr val="black"/>
                        </a:solidFill>
                        <a:cs typeface="Arial" charset="0"/>
                      </a:endParaRPr>
                    </a:p>
                  </p:txBody>
                </p:sp>
                <p:sp>
                  <p:nvSpPr>
                    <p:cNvPr id="48300" name="Línea 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112" y="10892"/>
                      <a:ext cx="120" cy="180"/>
                    </a:xfrm>
                    <a:prstGeom prst="line">
                      <a:avLst/>
                    </a:prstGeom>
                    <a:noFill/>
                    <a:ln w="508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s-AR">
                        <a:solidFill>
                          <a:prstClr val="black"/>
                        </a:solidFill>
                        <a:cs typeface="Arial" charset="0"/>
                      </a:endParaRPr>
                    </a:p>
                  </p:txBody>
                </p:sp>
                <p:sp>
                  <p:nvSpPr>
                    <p:cNvPr id="48301" name="Línea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32" y="10792"/>
                      <a:ext cx="120" cy="180"/>
                    </a:xfrm>
                    <a:prstGeom prst="line">
                      <a:avLst/>
                    </a:prstGeom>
                    <a:noFill/>
                    <a:ln w="508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s-AR">
                        <a:solidFill>
                          <a:prstClr val="black"/>
                        </a:solidFill>
                        <a:cs typeface="Arial" charset="0"/>
                      </a:endParaRPr>
                    </a:p>
                  </p:txBody>
                </p:sp>
              </p:grpSp>
              <p:sp>
                <p:nvSpPr>
                  <p:cNvPr id="48298" name="Forma libre 18"/>
                  <p:cNvSpPr>
                    <a:spLocks/>
                  </p:cNvSpPr>
                  <p:nvPr/>
                </p:nvSpPr>
                <p:spPr bwMode="auto">
                  <a:xfrm rot="2328344">
                    <a:off x="8424" y="8041"/>
                    <a:ext cx="1100" cy="750"/>
                  </a:xfrm>
                  <a:custGeom>
                    <a:avLst/>
                    <a:gdLst>
                      <a:gd name="T0" fmla="*/ 6 w 1400"/>
                      <a:gd name="T1" fmla="*/ 2 h 1110"/>
                      <a:gd name="T2" fmla="*/ 17 w 1400"/>
                      <a:gd name="T3" fmla="*/ 3 h 1110"/>
                      <a:gd name="T4" fmla="*/ 33 w 1400"/>
                      <a:gd name="T5" fmla="*/ 2 h 1110"/>
                      <a:gd name="T6" fmla="*/ 48 w 1400"/>
                      <a:gd name="T7" fmla="*/ 2 h 1110"/>
                      <a:gd name="T8" fmla="*/ 58 w 1400"/>
                      <a:gd name="T9" fmla="*/ 3 h 1110"/>
                      <a:gd name="T10" fmla="*/ 58 w 1400"/>
                      <a:gd name="T11" fmla="*/ 5 h 1110"/>
                      <a:gd name="T12" fmla="*/ 42 w 1400"/>
                      <a:gd name="T13" fmla="*/ 7 h 1110"/>
                      <a:gd name="T14" fmla="*/ 28 w 1400"/>
                      <a:gd name="T15" fmla="*/ 5 h 1110"/>
                      <a:gd name="T16" fmla="*/ 22 w 1400"/>
                      <a:gd name="T17" fmla="*/ 5 h 1110"/>
                      <a:gd name="T18" fmla="*/ 17 w 1400"/>
                      <a:gd name="T19" fmla="*/ 2 h 1110"/>
                      <a:gd name="T20" fmla="*/ 17 w 1400"/>
                      <a:gd name="T21" fmla="*/ 1 h 1110"/>
                      <a:gd name="T22" fmla="*/ 12 w 1400"/>
                      <a:gd name="T23" fmla="*/ 1 h 1110"/>
                      <a:gd name="T24" fmla="*/ 2 w 1400"/>
                      <a:gd name="T25" fmla="*/ 1 h 1110"/>
                      <a:gd name="T26" fmla="*/ 6 w 1400"/>
                      <a:gd name="T27" fmla="*/ 1 h 1110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1400" h="1110">
                        <a:moveTo>
                          <a:pt x="140" y="390"/>
                        </a:moveTo>
                        <a:cubicBezTo>
                          <a:pt x="210" y="480"/>
                          <a:pt x="280" y="570"/>
                          <a:pt x="380" y="570"/>
                        </a:cubicBezTo>
                        <a:cubicBezTo>
                          <a:pt x="480" y="570"/>
                          <a:pt x="620" y="420"/>
                          <a:pt x="740" y="390"/>
                        </a:cubicBezTo>
                        <a:cubicBezTo>
                          <a:pt x="860" y="360"/>
                          <a:pt x="1000" y="360"/>
                          <a:pt x="1100" y="390"/>
                        </a:cubicBezTo>
                        <a:cubicBezTo>
                          <a:pt x="1200" y="420"/>
                          <a:pt x="1300" y="480"/>
                          <a:pt x="1340" y="570"/>
                        </a:cubicBezTo>
                        <a:cubicBezTo>
                          <a:pt x="1380" y="660"/>
                          <a:pt x="1400" y="840"/>
                          <a:pt x="1340" y="930"/>
                        </a:cubicBezTo>
                        <a:cubicBezTo>
                          <a:pt x="1280" y="1020"/>
                          <a:pt x="1100" y="1110"/>
                          <a:pt x="980" y="1110"/>
                        </a:cubicBezTo>
                        <a:cubicBezTo>
                          <a:pt x="860" y="1110"/>
                          <a:pt x="700" y="990"/>
                          <a:pt x="620" y="930"/>
                        </a:cubicBezTo>
                        <a:cubicBezTo>
                          <a:pt x="540" y="870"/>
                          <a:pt x="540" y="840"/>
                          <a:pt x="500" y="750"/>
                        </a:cubicBezTo>
                        <a:cubicBezTo>
                          <a:pt x="460" y="660"/>
                          <a:pt x="400" y="480"/>
                          <a:pt x="380" y="390"/>
                        </a:cubicBezTo>
                        <a:cubicBezTo>
                          <a:pt x="360" y="300"/>
                          <a:pt x="400" y="270"/>
                          <a:pt x="380" y="210"/>
                        </a:cubicBezTo>
                        <a:cubicBezTo>
                          <a:pt x="360" y="150"/>
                          <a:pt x="320" y="60"/>
                          <a:pt x="260" y="30"/>
                        </a:cubicBezTo>
                        <a:cubicBezTo>
                          <a:pt x="200" y="0"/>
                          <a:pt x="40" y="30"/>
                          <a:pt x="20" y="30"/>
                        </a:cubicBezTo>
                        <a:cubicBezTo>
                          <a:pt x="0" y="30"/>
                          <a:pt x="70" y="30"/>
                          <a:pt x="140" y="30"/>
                        </a:cubicBezTo>
                      </a:path>
                    </a:pathLst>
                  </a:cu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280" name="Grupo 19"/>
                <p:cNvGrpSpPr>
                  <a:grpSpLocks/>
                </p:cNvGrpSpPr>
                <p:nvPr/>
              </p:nvGrpSpPr>
              <p:grpSpPr bwMode="auto">
                <a:xfrm>
                  <a:off x="3892" y="9892"/>
                  <a:ext cx="1340" cy="1620"/>
                  <a:chOff x="6672" y="8452"/>
                  <a:chExt cx="1340" cy="1620"/>
                </a:xfrm>
              </p:grpSpPr>
              <p:grpSp>
                <p:nvGrpSpPr>
                  <p:cNvPr id="48290" name="Grupo 20"/>
                  <p:cNvGrpSpPr>
                    <a:grpSpLocks/>
                  </p:cNvGrpSpPr>
                  <p:nvPr/>
                </p:nvGrpSpPr>
                <p:grpSpPr bwMode="auto">
                  <a:xfrm>
                    <a:off x="6912" y="8941"/>
                    <a:ext cx="1100" cy="1131"/>
                    <a:chOff x="8424" y="8041"/>
                    <a:chExt cx="1100" cy="1131"/>
                  </a:xfrm>
                </p:grpSpPr>
                <p:grpSp>
                  <p:nvGrpSpPr>
                    <p:cNvPr id="48292" name="Grupo 21"/>
                    <p:cNvGrpSpPr>
                      <a:grpSpLocks/>
                    </p:cNvGrpSpPr>
                    <p:nvPr/>
                  </p:nvGrpSpPr>
                  <p:grpSpPr bwMode="auto">
                    <a:xfrm rot="787518">
                      <a:off x="9072" y="8812"/>
                      <a:ext cx="360" cy="360"/>
                      <a:chOff x="1992" y="10792"/>
                      <a:chExt cx="360" cy="360"/>
                    </a:xfrm>
                  </p:grpSpPr>
                  <p:sp>
                    <p:nvSpPr>
                      <p:cNvPr id="48294" name="Línea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992" y="10972"/>
                        <a:ext cx="120" cy="180"/>
                      </a:xfrm>
                      <a:prstGeom prst="line">
                        <a:avLst/>
                      </a:prstGeom>
                      <a:noFill/>
                      <a:ln w="508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es-AR">
                          <a:solidFill>
                            <a:prstClr val="black"/>
                          </a:solidFill>
                          <a:cs typeface="Arial" charset="0"/>
                        </a:endParaRPr>
                      </a:p>
                    </p:txBody>
                  </p:sp>
                  <p:sp>
                    <p:nvSpPr>
                      <p:cNvPr id="48295" name="Línea 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112" y="10892"/>
                        <a:ext cx="120" cy="180"/>
                      </a:xfrm>
                      <a:prstGeom prst="line">
                        <a:avLst/>
                      </a:prstGeom>
                      <a:noFill/>
                      <a:ln w="508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es-AR">
                          <a:solidFill>
                            <a:prstClr val="black"/>
                          </a:solidFill>
                          <a:cs typeface="Arial" charset="0"/>
                        </a:endParaRPr>
                      </a:p>
                    </p:txBody>
                  </p:sp>
                  <p:sp>
                    <p:nvSpPr>
                      <p:cNvPr id="48296" name="Línea 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232" y="10792"/>
                        <a:ext cx="120" cy="180"/>
                      </a:xfrm>
                      <a:prstGeom prst="line">
                        <a:avLst/>
                      </a:prstGeom>
                      <a:noFill/>
                      <a:ln w="508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es-AR">
                          <a:solidFill>
                            <a:prstClr val="black"/>
                          </a:solidFill>
                          <a:cs typeface="Arial" charset="0"/>
                        </a:endParaRPr>
                      </a:p>
                    </p:txBody>
                  </p:sp>
                </p:grpSp>
                <p:sp>
                  <p:nvSpPr>
                    <p:cNvPr id="48293" name="Forma libre 25"/>
                    <p:cNvSpPr>
                      <a:spLocks/>
                    </p:cNvSpPr>
                    <p:nvPr/>
                  </p:nvSpPr>
                  <p:spPr bwMode="auto">
                    <a:xfrm rot="2328344">
                      <a:off x="8424" y="8041"/>
                      <a:ext cx="1100" cy="750"/>
                    </a:xfrm>
                    <a:custGeom>
                      <a:avLst/>
                      <a:gdLst>
                        <a:gd name="T0" fmla="*/ 6 w 1400"/>
                        <a:gd name="T1" fmla="*/ 2 h 1110"/>
                        <a:gd name="T2" fmla="*/ 17 w 1400"/>
                        <a:gd name="T3" fmla="*/ 3 h 1110"/>
                        <a:gd name="T4" fmla="*/ 33 w 1400"/>
                        <a:gd name="T5" fmla="*/ 2 h 1110"/>
                        <a:gd name="T6" fmla="*/ 48 w 1400"/>
                        <a:gd name="T7" fmla="*/ 2 h 1110"/>
                        <a:gd name="T8" fmla="*/ 58 w 1400"/>
                        <a:gd name="T9" fmla="*/ 3 h 1110"/>
                        <a:gd name="T10" fmla="*/ 58 w 1400"/>
                        <a:gd name="T11" fmla="*/ 5 h 1110"/>
                        <a:gd name="T12" fmla="*/ 42 w 1400"/>
                        <a:gd name="T13" fmla="*/ 7 h 1110"/>
                        <a:gd name="T14" fmla="*/ 28 w 1400"/>
                        <a:gd name="T15" fmla="*/ 5 h 1110"/>
                        <a:gd name="T16" fmla="*/ 22 w 1400"/>
                        <a:gd name="T17" fmla="*/ 5 h 1110"/>
                        <a:gd name="T18" fmla="*/ 17 w 1400"/>
                        <a:gd name="T19" fmla="*/ 2 h 1110"/>
                        <a:gd name="T20" fmla="*/ 17 w 1400"/>
                        <a:gd name="T21" fmla="*/ 1 h 1110"/>
                        <a:gd name="T22" fmla="*/ 12 w 1400"/>
                        <a:gd name="T23" fmla="*/ 1 h 1110"/>
                        <a:gd name="T24" fmla="*/ 2 w 1400"/>
                        <a:gd name="T25" fmla="*/ 1 h 1110"/>
                        <a:gd name="T26" fmla="*/ 6 w 1400"/>
                        <a:gd name="T27" fmla="*/ 1 h 1110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</a:gdLst>
                      <a:ahLst/>
                      <a:cxnLst>
                        <a:cxn ang="T28">
                          <a:pos x="T0" y="T1"/>
                        </a:cxn>
                        <a:cxn ang="T29">
                          <a:pos x="T2" y="T3"/>
                        </a:cxn>
                        <a:cxn ang="T30">
                          <a:pos x="T4" y="T5"/>
                        </a:cxn>
                        <a:cxn ang="T31">
                          <a:pos x="T6" y="T7"/>
                        </a:cxn>
                        <a:cxn ang="T32">
                          <a:pos x="T8" y="T9"/>
                        </a:cxn>
                        <a:cxn ang="T33">
                          <a:pos x="T10" y="T11"/>
                        </a:cxn>
                        <a:cxn ang="T34">
                          <a:pos x="T12" y="T13"/>
                        </a:cxn>
                        <a:cxn ang="T35">
                          <a:pos x="T14" y="T15"/>
                        </a:cxn>
                        <a:cxn ang="T36">
                          <a:pos x="T16" y="T17"/>
                        </a:cxn>
                        <a:cxn ang="T37">
                          <a:pos x="T18" y="T19"/>
                        </a:cxn>
                        <a:cxn ang="T38">
                          <a:pos x="T20" y="T21"/>
                        </a:cxn>
                        <a:cxn ang="T39">
                          <a:pos x="T22" y="T23"/>
                        </a:cxn>
                        <a:cxn ang="T40">
                          <a:pos x="T24" y="T25"/>
                        </a:cxn>
                        <a:cxn ang="T41">
                          <a:pos x="T26" y="T27"/>
                        </a:cxn>
                      </a:cxnLst>
                      <a:rect l="0" t="0" r="r" b="b"/>
                      <a:pathLst>
                        <a:path w="1400" h="1110">
                          <a:moveTo>
                            <a:pt x="140" y="390"/>
                          </a:moveTo>
                          <a:cubicBezTo>
                            <a:pt x="210" y="480"/>
                            <a:pt x="280" y="570"/>
                            <a:pt x="380" y="570"/>
                          </a:cubicBezTo>
                          <a:cubicBezTo>
                            <a:pt x="480" y="570"/>
                            <a:pt x="620" y="420"/>
                            <a:pt x="740" y="390"/>
                          </a:cubicBezTo>
                          <a:cubicBezTo>
                            <a:pt x="860" y="360"/>
                            <a:pt x="1000" y="360"/>
                            <a:pt x="1100" y="390"/>
                          </a:cubicBezTo>
                          <a:cubicBezTo>
                            <a:pt x="1200" y="420"/>
                            <a:pt x="1300" y="480"/>
                            <a:pt x="1340" y="570"/>
                          </a:cubicBezTo>
                          <a:cubicBezTo>
                            <a:pt x="1380" y="660"/>
                            <a:pt x="1400" y="840"/>
                            <a:pt x="1340" y="930"/>
                          </a:cubicBezTo>
                          <a:cubicBezTo>
                            <a:pt x="1280" y="1020"/>
                            <a:pt x="1100" y="1110"/>
                            <a:pt x="980" y="1110"/>
                          </a:cubicBezTo>
                          <a:cubicBezTo>
                            <a:pt x="860" y="1110"/>
                            <a:pt x="700" y="990"/>
                            <a:pt x="620" y="930"/>
                          </a:cubicBezTo>
                          <a:cubicBezTo>
                            <a:pt x="540" y="870"/>
                            <a:pt x="540" y="840"/>
                            <a:pt x="500" y="750"/>
                          </a:cubicBezTo>
                          <a:cubicBezTo>
                            <a:pt x="460" y="660"/>
                            <a:pt x="400" y="480"/>
                            <a:pt x="380" y="390"/>
                          </a:cubicBezTo>
                          <a:cubicBezTo>
                            <a:pt x="360" y="300"/>
                            <a:pt x="400" y="270"/>
                            <a:pt x="380" y="210"/>
                          </a:cubicBezTo>
                          <a:cubicBezTo>
                            <a:pt x="360" y="150"/>
                            <a:pt x="320" y="60"/>
                            <a:pt x="260" y="30"/>
                          </a:cubicBezTo>
                          <a:cubicBezTo>
                            <a:pt x="200" y="0"/>
                            <a:pt x="40" y="30"/>
                            <a:pt x="20" y="30"/>
                          </a:cubicBezTo>
                          <a:cubicBezTo>
                            <a:pt x="0" y="30"/>
                            <a:pt x="70" y="30"/>
                            <a:pt x="140" y="30"/>
                          </a:cubicBezTo>
                        </a:path>
                      </a:pathLst>
                    </a:custGeom>
                    <a:noFill/>
                    <a:ln w="508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s-AR">
                        <a:solidFill>
                          <a:prstClr val="black"/>
                        </a:solidFill>
                        <a:cs typeface="Arial" charset="0"/>
                      </a:endParaRPr>
                    </a:p>
                  </p:txBody>
                </p:sp>
              </p:grpSp>
              <p:sp>
                <p:nvSpPr>
                  <p:cNvPr id="48291" name="Elipse 26"/>
                  <p:cNvSpPr>
                    <a:spLocks noChangeArrowheads="1"/>
                  </p:cNvSpPr>
                  <p:nvPr/>
                </p:nvSpPr>
                <p:spPr bwMode="auto">
                  <a:xfrm>
                    <a:off x="6672" y="8452"/>
                    <a:ext cx="600" cy="360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endParaRPr lang="es-AR" altLang="es-AR" sz="1800">
                      <a:solidFill>
                        <a:srgbClr val="000000"/>
                      </a:solidFill>
                      <a:latin typeface="Arial" charset="0"/>
                      <a:cs typeface="Arial" charset="0"/>
                    </a:endParaRPr>
                  </a:p>
                </p:txBody>
              </p:sp>
            </p:grpSp>
            <p:sp>
              <p:nvSpPr>
                <p:cNvPr id="48281" name="Elipse 27"/>
                <p:cNvSpPr>
                  <a:spLocks noChangeArrowheads="1"/>
                </p:cNvSpPr>
                <p:nvPr/>
              </p:nvSpPr>
              <p:spPr bwMode="auto">
                <a:xfrm>
                  <a:off x="3432" y="9712"/>
                  <a:ext cx="600" cy="360"/>
                </a:xfrm>
                <a:prstGeom prst="ellipse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s-AR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282" name="Elipse 28"/>
                <p:cNvSpPr>
                  <a:spLocks noChangeArrowheads="1"/>
                </p:cNvSpPr>
                <p:nvPr/>
              </p:nvSpPr>
              <p:spPr bwMode="auto">
                <a:xfrm>
                  <a:off x="2952" y="9532"/>
                  <a:ext cx="600" cy="360"/>
                </a:xfrm>
                <a:prstGeom prst="ellipse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s-AR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283" name="Elipse 29"/>
                <p:cNvSpPr>
                  <a:spLocks noChangeArrowheads="1"/>
                </p:cNvSpPr>
                <p:nvPr/>
              </p:nvSpPr>
              <p:spPr bwMode="auto">
                <a:xfrm>
                  <a:off x="2472" y="9352"/>
                  <a:ext cx="600" cy="360"/>
                </a:xfrm>
                <a:prstGeom prst="ellipse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s-AR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284" name="Elipse 30"/>
                <p:cNvSpPr>
                  <a:spLocks noChangeArrowheads="1"/>
                </p:cNvSpPr>
                <p:nvPr/>
              </p:nvSpPr>
              <p:spPr bwMode="auto">
                <a:xfrm>
                  <a:off x="1992" y="9172"/>
                  <a:ext cx="600" cy="360"/>
                </a:xfrm>
                <a:prstGeom prst="ellipse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s-AR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285" name="Cuadro de texto 31"/>
                <p:cNvSpPr txBox="1">
                  <a:spLocks noChangeArrowheads="1"/>
                </p:cNvSpPr>
                <p:nvPr/>
              </p:nvSpPr>
              <p:spPr bwMode="auto">
                <a:xfrm>
                  <a:off x="3945" y="9971"/>
                  <a:ext cx="480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9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Ala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286" name="Cuadro de texto 32"/>
                <p:cNvSpPr txBox="1">
                  <a:spLocks noChangeArrowheads="1"/>
                </p:cNvSpPr>
                <p:nvPr/>
              </p:nvSpPr>
              <p:spPr bwMode="auto">
                <a:xfrm>
                  <a:off x="3484" y="9784"/>
                  <a:ext cx="480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9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Val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287" name="Cuadro de texto 33"/>
                <p:cNvSpPr txBox="1">
                  <a:spLocks noChangeArrowheads="1"/>
                </p:cNvSpPr>
                <p:nvPr/>
              </p:nvSpPr>
              <p:spPr bwMode="auto">
                <a:xfrm>
                  <a:off x="2980" y="9611"/>
                  <a:ext cx="480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9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Val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288" name="Cuadro de texto 34"/>
                <p:cNvSpPr txBox="1">
                  <a:spLocks noChangeArrowheads="1"/>
                </p:cNvSpPr>
                <p:nvPr/>
              </p:nvSpPr>
              <p:spPr bwMode="auto">
                <a:xfrm>
                  <a:off x="2505" y="9467"/>
                  <a:ext cx="480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9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Leu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289" name="Cuadro de texto 35"/>
                <p:cNvSpPr txBox="1">
                  <a:spLocks noChangeArrowheads="1"/>
                </p:cNvSpPr>
                <p:nvPr/>
              </p:nvSpPr>
              <p:spPr bwMode="auto">
                <a:xfrm>
                  <a:off x="2016" y="9236"/>
                  <a:ext cx="480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9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Met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  <p:sp>
            <p:nvSpPr>
              <p:cNvPr id="48277" name="Cuadro de texto 36"/>
              <p:cNvSpPr txBox="1">
                <a:spLocks noChangeArrowheads="1"/>
              </p:cNvSpPr>
              <p:nvPr/>
            </p:nvSpPr>
            <p:spPr bwMode="auto">
              <a:xfrm>
                <a:off x="2112" y="8452"/>
                <a:ext cx="14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Cadena polipeptídica en formación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278" name="Cuadro de texto 37"/>
              <p:cNvSpPr txBox="1">
                <a:spLocks noChangeArrowheads="1"/>
              </p:cNvSpPr>
              <p:nvPr/>
            </p:nvSpPr>
            <p:spPr bwMode="auto">
              <a:xfrm>
                <a:off x="1752" y="10432"/>
                <a:ext cx="960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tARN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48135" name="Grupo 38"/>
            <p:cNvGrpSpPr>
              <a:grpSpLocks/>
            </p:cNvGrpSpPr>
            <p:nvPr/>
          </p:nvGrpSpPr>
          <p:grpSpPr bwMode="auto">
            <a:xfrm>
              <a:off x="2297" y="1656"/>
              <a:ext cx="536" cy="648"/>
              <a:chOff x="4732" y="9532"/>
              <a:chExt cx="1340" cy="1620"/>
            </a:xfrm>
          </p:grpSpPr>
          <p:grpSp>
            <p:nvGrpSpPr>
              <p:cNvPr id="48266" name="Grupo 39"/>
              <p:cNvGrpSpPr>
                <a:grpSpLocks/>
              </p:cNvGrpSpPr>
              <p:nvPr/>
            </p:nvGrpSpPr>
            <p:grpSpPr bwMode="auto">
              <a:xfrm rot="844232">
                <a:off x="4732" y="9532"/>
                <a:ext cx="1340" cy="1620"/>
                <a:chOff x="6672" y="8452"/>
                <a:chExt cx="1340" cy="1620"/>
              </a:xfrm>
            </p:grpSpPr>
            <p:grpSp>
              <p:nvGrpSpPr>
                <p:cNvPr id="48268" name="Grupo 40"/>
                <p:cNvGrpSpPr>
                  <a:grpSpLocks/>
                </p:cNvGrpSpPr>
                <p:nvPr/>
              </p:nvGrpSpPr>
              <p:grpSpPr bwMode="auto">
                <a:xfrm>
                  <a:off x="6912" y="8941"/>
                  <a:ext cx="1100" cy="1131"/>
                  <a:chOff x="8424" y="8041"/>
                  <a:chExt cx="1100" cy="1131"/>
                </a:xfrm>
              </p:grpSpPr>
              <p:grpSp>
                <p:nvGrpSpPr>
                  <p:cNvPr id="48270" name="Grupo 41"/>
                  <p:cNvGrpSpPr>
                    <a:grpSpLocks/>
                  </p:cNvGrpSpPr>
                  <p:nvPr/>
                </p:nvGrpSpPr>
                <p:grpSpPr bwMode="auto">
                  <a:xfrm rot="787518">
                    <a:off x="9072" y="8812"/>
                    <a:ext cx="360" cy="360"/>
                    <a:chOff x="1992" y="10792"/>
                    <a:chExt cx="360" cy="360"/>
                  </a:xfrm>
                </p:grpSpPr>
                <p:sp>
                  <p:nvSpPr>
                    <p:cNvPr id="48272" name="Línea 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92" y="10972"/>
                      <a:ext cx="120" cy="180"/>
                    </a:xfrm>
                    <a:prstGeom prst="line">
                      <a:avLst/>
                    </a:prstGeom>
                    <a:noFill/>
                    <a:ln w="508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s-AR">
                        <a:solidFill>
                          <a:prstClr val="black"/>
                        </a:solidFill>
                        <a:cs typeface="Arial" charset="0"/>
                      </a:endParaRPr>
                    </a:p>
                  </p:txBody>
                </p:sp>
                <p:sp>
                  <p:nvSpPr>
                    <p:cNvPr id="48273" name="Línea 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112" y="10892"/>
                      <a:ext cx="120" cy="180"/>
                    </a:xfrm>
                    <a:prstGeom prst="line">
                      <a:avLst/>
                    </a:prstGeom>
                    <a:noFill/>
                    <a:ln w="508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s-AR">
                        <a:solidFill>
                          <a:prstClr val="black"/>
                        </a:solidFill>
                        <a:cs typeface="Arial" charset="0"/>
                      </a:endParaRPr>
                    </a:p>
                  </p:txBody>
                </p:sp>
                <p:sp>
                  <p:nvSpPr>
                    <p:cNvPr id="48274" name="Línea 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32" y="10792"/>
                      <a:ext cx="120" cy="180"/>
                    </a:xfrm>
                    <a:prstGeom prst="line">
                      <a:avLst/>
                    </a:prstGeom>
                    <a:noFill/>
                    <a:ln w="508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s-AR">
                        <a:solidFill>
                          <a:prstClr val="black"/>
                        </a:solidFill>
                        <a:cs typeface="Arial" charset="0"/>
                      </a:endParaRPr>
                    </a:p>
                  </p:txBody>
                </p:sp>
              </p:grpSp>
              <p:sp>
                <p:nvSpPr>
                  <p:cNvPr id="48271" name="Forma libre 45"/>
                  <p:cNvSpPr>
                    <a:spLocks/>
                  </p:cNvSpPr>
                  <p:nvPr/>
                </p:nvSpPr>
                <p:spPr bwMode="auto">
                  <a:xfrm rot="2328344">
                    <a:off x="8424" y="8041"/>
                    <a:ext cx="1100" cy="750"/>
                  </a:xfrm>
                  <a:custGeom>
                    <a:avLst/>
                    <a:gdLst>
                      <a:gd name="T0" fmla="*/ 6 w 1400"/>
                      <a:gd name="T1" fmla="*/ 2 h 1110"/>
                      <a:gd name="T2" fmla="*/ 17 w 1400"/>
                      <a:gd name="T3" fmla="*/ 3 h 1110"/>
                      <a:gd name="T4" fmla="*/ 33 w 1400"/>
                      <a:gd name="T5" fmla="*/ 2 h 1110"/>
                      <a:gd name="T6" fmla="*/ 48 w 1400"/>
                      <a:gd name="T7" fmla="*/ 2 h 1110"/>
                      <a:gd name="T8" fmla="*/ 58 w 1400"/>
                      <a:gd name="T9" fmla="*/ 3 h 1110"/>
                      <a:gd name="T10" fmla="*/ 58 w 1400"/>
                      <a:gd name="T11" fmla="*/ 5 h 1110"/>
                      <a:gd name="T12" fmla="*/ 42 w 1400"/>
                      <a:gd name="T13" fmla="*/ 7 h 1110"/>
                      <a:gd name="T14" fmla="*/ 28 w 1400"/>
                      <a:gd name="T15" fmla="*/ 5 h 1110"/>
                      <a:gd name="T16" fmla="*/ 22 w 1400"/>
                      <a:gd name="T17" fmla="*/ 5 h 1110"/>
                      <a:gd name="T18" fmla="*/ 17 w 1400"/>
                      <a:gd name="T19" fmla="*/ 2 h 1110"/>
                      <a:gd name="T20" fmla="*/ 17 w 1400"/>
                      <a:gd name="T21" fmla="*/ 1 h 1110"/>
                      <a:gd name="T22" fmla="*/ 12 w 1400"/>
                      <a:gd name="T23" fmla="*/ 1 h 1110"/>
                      <a:gd name="T24" fmla="*/ 2 w 1400"/>
                      <a:gd name="T25" fmla="*/ 1 h 1110"/>
                      <a:gd name="T26" fmla="*/ 6 w 1400"/>
                      <a:gd name="T27" fmla="*/ 1 h 1110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1400" h="1110">
                        <a:moveTo>
                          <a:pt x="140" y="390"/>
                        </a:moveTo>
                        <a:cubicBezTo>
                          <a:pt x="210" y="480"/>
                          <a:pt x="280" y="570"/>
                          <a:pt x="380" y="570"/>
                        </a:cubicBezTo>
                        <a:cubicBezTo>
                          <a:pt x="480" y="570"/>
                          <a:pt x="620" y="420"/>
                          <a:pt x="740" y="390"/>
                        </a:cubicBezTo>
                        <a:cubicBezTo>
                          <a:pt x="860" y="360"/>
                          <a:pt x="1000" y="360"/>
                          <a:pt x="1100" y="390"/>
                        </a:cubicBezTo>
                        <a:cubicBezTo>
                          <a:pt x="1200" y="420"/>
                          <a:pt x="1300" y="480"/>
                          <a:pt x="1340" y="570"/>
                        </a:cubicBezTo>
                        <a:cubicBezTo>
                          <a:pt x="1380" y="660"/>
                          <a:pt x="1400" y="840"/>
                          <a:pt x="1340" y="930"/>
                        </a:cubicBezTo>
                        <a:cubicBezTo>
                          <a:pt x="1280" y="1020"/>
                          <a:pt x="1100" y="1110"/>
                          <a:pt x="980" y="1110"/>
                        </a:cubicBezTo>
                        <a:cubicBezTo>
                          <a:pt x="860" y="1110"/>
                          <a:pt x="700" y="990"/>
                          <a:pt x="620" y="930"/>
                        </a:cubicBezTo>
                        <a:cubicBezTo>
                          <a:pt x="540" y="870"/>
                          <a:pt x="540" y="840"/>
                          <a:pt x="500" y="750"/>
                        </a:cubicBezTo>
                        <a:cubicBezTo>
                          <a:pt x="460" y="660"/>
                          <a:pt x="400" y="480"/>
                          <a:pt x="380" y="390"/>
                        </a:cubicBezTo>
                        <a:cubicBezTo>
                          <a:pt x="360" y="300"/>
                          <a:pt x="400" y="270"/>
                          <a:pt x="380" y="210"/>
                        </a:cubicBezTo>
                        <a:cubicBezTo>
                          <a:pt x="360" y="150"/>
                          <a:pt x="320" y="60"/>
                          <a:pt x="260" y="30"/>
                        </a:cubicBezTo>
                        <a:cubicBezTo>
                          <a:pt x="200" y="0"/>
                          <a:pt x="40" y="30"/>
                          <a:pt x="20" y="30"/>
                        </a:cubicBezTo>
                        <a:cubicBezTo>
                          <a:pt x="0" y="30"/>
                          <a:pt x="70" y="30"/>
                          <a:pt x="140" y="30"/>
                        </a:cubicBezTo>
                      </a:path>
                    </a:pathLst>
                  </a:cu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sp>
              <p:nvSpPr>
                <p:cNvPr id="48269" name="Elipse 46"/>
                <p:cNvSpPr>
                  <a:spLocks noChangeArrowheads="1"/>
                </p:cNvSpPr>
                <p:nvPr/>
              </p:nvSpPr>
              <p:spPr bwMode="auto">
                <a:xfrm>
                  <a:off x="6672" y="8452"/>
                  <a:ext cx="600" cy="360"/>
                </a:xfrm>
                <a:prstGeom prst="ellipse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s-AR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  <p:sp>
            <p:nvSpPr>
              <p:cNvPr id="48267" name="Cuadro de texto 47"/>
              <p:cNvSpPr txBox="1">
                <a:spLocks noChangeArrowheads="1"/>
              </p:cNvSpPr>
              <p:nvPr/>
            </p:nvSpPr>
            <p:spPr bwMode="auto">
              <a:xfrm>
                <a:off x="4982" y="9532"/>
                <a:ext cx="480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Gli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48136" name="Grupo 48"/>
            <p:cNvGrpSpPr>
              <a:grpSpLocks/>
            </p:cNvGrpSpPr>
            <p:nvPr/>
          </p:nvGrpSpPr>
          <p:grpSpPr bwMode="auto">
            <a:xfrm>
              <a:off x="3449" y="1152"/>
              <a:ext cx="1056" cy="360"/>
              <a:chOff x="7392" y="7552"/>
              <a:chExt cx="2640" cy="900"/>
            </a:xfrm>
          </p:grpSpPr>
          <p:sp>
            <p:nvSpPr>
              <p:cNvPr id="48262" name="Elipse 49"/>
              <p:cNvSpPr>
                <a:spLocks noChangeArrowheads="1"/>
              </p:cNvSpPr>
              <p:nvPr/>
            </p:nvSpPr>
            <p:spPr bwMode="auto">
              <a:xfrm>
                <a:off x="8712" y="7552"/>
                <a:ext cx="600" cy="360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s-AR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263" name="Elipse 50"/>
              <p:cNvSpPr>
                <a:spLocks noChangeArrowheads="1"/>
              </p:cNvSpPr>
              <p:nvPr/>
            </p:nvSpPr>
            <p:spPr bwMode="auto">
              <a:xfrm>
                <a:off x="8712" y="8092"/>
                <a:ext cx="600" cy="360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s-AR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264" name="Elipse 51"/>
              <p:cNvSpPr>
                <a:spLocks noChangeArrowheads="1"/>
              </p:cNvSpPr>
              <p:nvPr/>
            </p:nvSpPr>
            <p:spPr bwMode="auto">
              <a:xfrm>
                <a:off x="9432" y="7732"/>
                <a:ext cx="600" cy="360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s-AR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265" name="Cuadro de texto 52"/>
              <p:cNvSpPr txBox="1">
                <a:spLocks noChangeArrowheads="1"/>
              </p:cNvSpPr>
              <p:nvPr/>
            </p:nvSpPr>
            <p:spPr bwMode="auto">
              <a:xfrm>
                <a:off x="7392" y="7912"/>
                <a:ext cx="144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Aminoácidos libres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48137" name="Grupo 53"/>
            <p:cNvGrpSpPr>
              <a:grpSpLocks/>
            </p:cNvGrpSpPr>
            <p:nvPr/>
          </p:nvGrpSpPr>
          <p:grpSpPr bwMode="auto">
            <a:xfrm>
              <a:off x="3497" y="1728"/>
              <a:ext cx="912" cy="576"/>
              <a:chOff x="7512" y="8992"/>
              <a:chExt cx="2280" cy="1440"/>
            </a:xfrm>
          </p:grpSpPr>
          <p:grpSp>
            <p:nvGrpSpPr>
              <p:cNvPr id="48252" name="Grupo 54"/>
              <p:cNvGrpSpPr>
                <a:grpSpLocks/>
              </p:cNvGrpSpPr>
              <p:nvPr/>
            </p:nvGrpSpPr>
            <p:grpSpPr bwMode="auto">
              <a:xfrm>
                <a:off x="8092" y="9121"/>
                <a:ext cx="1100" cy="1131"/>
                <a:chOff x="8424" y="8041"/>
                <a:chExt cx="1100" cy="1131"/>
              </a:xfrm>
            </p:grpSpPr>
            <p:grpSp>
              <p:nvGrpSpPr>
                <p:cNvPr id="48257" name="Grupo 55"/>
                <p:cNvGrpSpPr>
                  <a:grpSpLocks/>
                </p:cNvGrpSpPr>
                <p:nvPr/>
              </p:nvGrpSpPr>
              <p:grpSpPr bwMode="auto">
                <a:xfrm rot="787518">
                  <a:off x="9072" y="8812"/>
                  <a:ext cx="360" cy="360"/>
                  <a:chOff x="1992" y="10792"/>
                  <a:chExt cx="360" cy="360"/>
                </a:xfrm>
              </p:grpSpPr>
              <p:sp>
                <p:nvSpPr>
                  <p:cNvPr id="48259" name="Línea 56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60" name="Línea 57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61" name="Línea 58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sp>
              <p:nvSpPr>
                <p:cNvPr id="48258" name="Forma libre 59"/>
                <p:cNvSpPr>
                  <a:spLocks/>
                </p:cNvSpPr>
                <p:nvPr/>
              </p:nvSpPr>
              <p:spPr bwMode="auto">
                <a:xfrm rot="2328344">
                  <a:off x="8424" y="8041"/>
                  <a:ext cx="1100" cy="750"/>
                </a:xfrm>
                <a:custGeom>
                  <a:avLst/>
                  <a:gdLst>
                    <a:gd name="T0" fmla="*/ 6 w 1400"/>
                    <a:gd name="T1" fmla="*/ 2 h 1110"/>
                    <a:gd name="T2" fmla="*/ 17 w 1400"/>
                    <a:gd name="T3" fmla="*/ 3 h 1110"/>
                    <a:gd name="T4" fmla="*/ 33 w 1400"/>
                    <a:gd name="T5" fmla="*/ 2 h 1110"/>
                    <a:gd name="T6" fmla="*/ 48 w 1400"/>
                    <a:gd name="T7" fmla="*/ 2 h 1110"/>
                    <a:gd name="T8" fmla="*/ 58 w 1400"/>
                    <a:gd name="T9" fmla="*/ 3 h 1110"/>
                    <a:gd name="T10" fmla="*/ 58 w 1400"/>
                    <a:gd name="T11" fmla="*/ 5 h 1110"/>
                    <a:gd name="T12" fmla="*/ 42 w 1400"/>
                    <a:gd name="T13" fmla="*/ 7 h 1110"/>
                    <a:gd name="T14" fmla="*/ 28 w 1400"/>
                    <a:gd name="T15" fmla="*/ 5 h 1110"/>
                    <a:gd name="T16" fmla="*/ 22 w 1400"/>
                    <a:gd name="T17" fmla="*/ 5 h 1110"/>
                    <a:gd name="T18" fmla="*/ 17 w 1400"/>
                    <a:gd name="T19" fmla="*/ 2 h 1110"/>
                    <a:gd name="T20" fmla="*/ 17 w 1400"/>
                    <a:gd name="T21" fmla="*/ 1 h 1110"/>
                    <a:gd name="T22" fmla="*/ 12 w 1400"/>
                    <a:gd name="T23" fmla="*/ 1 h 1110"/>
                    <a:gd name="T24" fmla="*/ 2 w 1400"/>
                    <a:gd name="T25" fmla="*/ 1 h 1110"/>
                    <a:gd name="T26" fmla="*/ 6 w 1400"/>
                    <a:gd name="T27" fmla="*/ 1 h 111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400" h="1110">
                      <a:moveTo>
                        <a:pt x="140" y="390"/>
                      </a:moveTo>
                      <a:cubicBezTo>
                        <a:pt x="210" y="480"/>
                        <a:pt x="280" y="570"/>
                        <a:pt x="380" y="570"/>
                      </a:cubicBezTo>
                      <a:cubicBezTo>
                        <a:pt x="480" y="570"/>
                        <a:pt x="620" y="420"/>
                        <a:pt x="740" y="390"/>
                      </a:cubicBezTo>
                      <a:cubicBezTo>
                        <a:pt x="860" y="360"/>
                        <a:pt x="1000" y="360"/>
                        <a:pt x="1100" y="390"/>
                      </a:cubicBezTo>
                      <a:cubicBezTo>
                        <a:pt x="1200" y="420"/>
                        <a:pt x="1300" y="480"/>
                        <a:pt x="1340" y="570"/>
                      </a:cubicBezTo>
                      <a:cubicBezTo>
                        <a:pt x="1380" y="660"/>
                        <a:pt x="1400" y="840"/>
                        <a:pt x="1340" y="930"/>
                      </a:cubicBezTo>
                      <a:cubicBezTo>
                        <a:pt x="1280" y="1020"/>
                        <a:pt x="1100" y="1110"/>
                        <a:pt x="980" y="1110"/>
                      </a:cubicBezTo>
                      <a:cubicBezTo>
                        <a:pt x="860" y="1110"/>
                        <a:pt x="700" y="990"/>
                        <a:pt x="620" y="930"/>
                      </a:cubicBezTo>
                      <a:cubicBezTo>
                        <a:pt x="540" y="870"/>
                        <a:pt x="540" y="840"/>
                        <a:pt x="500" y="750"/>
                      </a:cubicBezTo>
                      <a:cubicBezTo>
                        <a:pt x="460" y="660"/>
                        <a:pt x="400" y="480"/>
                        <a:pt x="380" y="390"/>
                      </a:cubicBezTo>
                      <a:cubicBezTo>
                        <a:pt x="360" y="300"/>
                        <a:pt x="400" y="270"/>
                        <a:pt x="380" y="210"/>
                      </a:cubicBezTo>
                      <a:cubicBezTo>
                        <a:pt x="360" y="150"/>
                        <a:pt x="320" y="60"/>
                        <a:pt x="260" y="30"/>
                      </a:cubicBezTo>
                      <a:cubicBezTo>
                        <a:pt x="200" y="0"/>
                        <a:pt x="40" y="30"/>
                        <a:pt x="20" y="30"/>
                      </a:cubicBezTo>
                      <a:cubicBezTo>
                        <a:pt x="0" y="30"/>
                        <a:pt x="70" y="30"/>
                        <a:pt x="140" y="30"/>
                      </a:cubicBezTo>
                    </a:path>
                  </a:pathLst>
                </a:custGeom>
                <a:noFill/>
                <a:ln w="508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s-AR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</p:grpSp>
          <p:sp>
            <p:nvSpPr>
              <p:cNvPr id="48253" name="Cuadro de texto 60"/>
              <p:cNvSpPr txBox="1">
                <a:spLocks noChangeArrowheads="1"/>
              </p:cNvSpPr>
              <p:nvPr/>
            </p:nvSpPr>
            <p:spPr bwMode="auto">
              <a:xfrm>
                <a:off x="7512" y="8992"/>
                <a:ext cx="960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tARN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254" name="Cuadro de texto 61"/>
              <p:cNvSpPr txBox="1">
                <a:spLocks noChangeArrowheads="1"/>
              </p:cNvSpPr>
              <p:nvPr/>
            </p:nvSpPr>
            <p:spPr bwMode="auto">
              <a:xfrm>
                <a:off x="8832" y="10252"/>
                <a:ext cx="960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Anticodón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255" name="Autoforma 62"/>
              <p:cNvSpPr>
                <a:spLocks/>
              </p:cNvSpPr>
              <p:nvPr/>
            </p:nvSpPr>
            <p:spPr bwMode="auto">
              <a:xfrm rot="4269694">
                <a:off x="8850" y="9879"/>
                <a:ext cx="144" cy="529"/>
              </a:xfrm>
              <a:prstGeom prst="rightBracket">
                <a:avLst>
                  <a:gd name="adj" fmla="val 4592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s-AR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256" name="Línea 63"/>
              <p:cNvSpPr>
                <a:spLocks noChangeShapeType="1"/>
              </p:cNvSpPr>
              <p:nvPr/>
            </p:nvSpPr>
            <p:spPr bwMode="auto">
              <a:xfrm>
                <a:off x="8952" y="10252"/>
                <a:ext cx="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s-AR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48138" name="Grupo 64"/>
            <p:cNvGrpSpPr>
              <a:grpSpLocks/>
            </p:cNvGrpSpPr>
            <p:nvPr/>
          </p:nvGrpSpPr>
          <p:grpSpPr bwMode="auto">
            <a:xfrm>
              <a:off x="2729" y="1512"/>
              <a:ext cx="728" cy="936"/>
              <a:chOff x="5592" y="8452"/>
              <a:chExt cx="1820" cy="2340"/>
            </a:xfrm>
          </p:grpSpPr>
          <p:grpSp>
            <p:nvGrpSpPr>
              <p:cNvPr id="48241" name="Grupo 65"/>
              <p:cNvGrpSpPr>
                <a:grpSpLocks/>
              </p:cNvGrpSpPr>
              <p:nvPr/>
            </p:nvGrpSpPr>
            <p:grpSpPr bwMode="auto">
              <a:xfrm>
                <a:off x="6072" y="9172"/>
                <a:ext cx="1340" cy="1620"/>
                <a:chOff x="6072" y="9172"/>
                <a:chExt cx="1340" cy="1620"/>
              </a:xfrm>
            </p:grpSpPr>
            <p:grpSp>
              <p:nvGrpSpPr>
                <p:cNvPr id="48243" name="Grupo 66"/>
                <p:cNvGrpSpPr>
                  <a:grpSpLocks/>
                </p:cNvGrpSpPr>
                <p:nvPr/>
              </p:nvGrpSpPr>
              <p:grpSpPr bwMode="auto">
                <a:xfrm>
                  <a:off x="6072" y="9172"/>
                  <a:ext cx="1340" cy="1620"/>
                  <a:chOff x="6672" y="8452"/>
                  <a:chExt cx="1340" cy="1620"/>
                </a:xfrm>
              </p:grpSpPr>
              <p:grpSp>
                <p:nvGrpSpPr>
                  <p:cNvPr id="48245" name="Grupo 67"/>
                  <p:cNvGrpSpPr>
                    <a:grpSpLocks/>
                  </p:cNvGrpSpPr>
                  <p:nvPr/>
                </p:nvGrpSpPr>
                <p:grpSpPr bwMode="auto">
                  <a:xfrm>
                    <a:off x="6912" y="8941"/>
                    <a:ext cx="1100" cy="1131"/>
                    <a:chOff x="8424" y="8041"/>
                    <a:chExt cx="1100" cy="1131"/>
                  </a:xfrm>
                </p:grpSpPr>
                <p:grpSp>
                  <p:nvGrpSpPr>
                    <p:cNvPr id="48247" name="Grupo 68"/>
                    <p:cNvGrpSpPr>
                      <a:grpSpLocks/>
                    </p:cNvGrpSpPr>
                    <p:nvPr/>
                  </p:nvGrpSpPr>
                  <p:grpSpPr bwMode="auto">
                    <a:xfrm rot="787518">
                      <a:off x="9072" y="8812"/>
                      <a:ext cx="360" cy="360"/>
                      <a:chOff x="1992" y="10792"/>
                      <a:chExt cx="360" cy="360"/>
                    </a:xfrm>
                  </p:grpSpPr>
                  <p:sp>
                    <p:nvSpPr>
                      <p:cNvPr id="48249" name="Línea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992" y="10972"/>
                        <a:ext cx="120" cy="180"/>
                      </a:xfrm>
                      <a:prstGeom prst="line">
                        <a:avLst/>
                      </a:prstGeom>
                      <a:noFill/>
                      <a:ln w="508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es-AR">
                          <a:solidFill>
                            <a:prstClr val="black"/>
                          </a:solidFill>
                          <a:cs typeface="Arial" charset="0"/>
                        </a:endParaRPr>
                      </a:p>
                    </p:txBody>
                  </p:sp>
                  <p:sp>
                    <p:nvSpPr>
                      <p:cNvPr id="48250" name="Línea 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112" y="10892"/>
                        <a:ext cx="120" cy="180"/>
                      </a:xfrm>
                      <a:prstGeom prst="line">
                        <a:avLst/>
                      </a:prstGeom>
                      <a:noFill/>
                      <a:ln w="508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es-AR">
                          <a:solidFill>
                            <a:prstClr val="black"/>
                          </a:solidFill>
                          <a:cs typeface="Arial" charset="0"/>
                        </a:endParaRPr>
                      </a:p>
                    </p:txBody>
                  </p:sp>
                  <p:sp>
                    <p:nvSpPr>
                      <p:cNvPr id="48251" name="Línea 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232" y="10792"/>
                        <a:ext cx="120" cy="180"/>
                      </a:xfrm>
                      <a:prstGeom prst="line">
                        <a:avLst/>
                      </a:prstGeom>
                      <a:noFill/>
                      <a:ln w="508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es-AR">
                          <a:solidFill>
                            <a:prstClr val="black"/>
                          </a:solidFill>
                          <a:cs typeface="Arial" charset="0"/>
                        </a:endParaRPr>
                      </a:p>
                    </p:txBody>
                  </p:sp>
                </p:grpSp>
                <p:sp>
                  <p:nvSpPr>
                    <p:cNvPr id="48248" name="Forma libre 72"/>
                    <p:cNvSpPr>
                      <a:spLocks/>
                    </p:cNvSpPr>
                    <p:nvPr/>
                  </p:nvSpPr>
                  <p:spPr bwMode="auto">
                    <a:xfrm rot="2328344">
                      <a:off x="8424" y="8041"/>
                      <a:ext cx="1100" cy="750"/>
                    </a:xfrm>
                    <a:custGeom>
                      <a:avLst/>
                      <a:gdLst>
                        <a:gd name="T0" fmla="*/ 6 w 1400"/>
                        <a:gd name="T1" fmla="*/ 2 h 1110"/>
                        <a:gd name="T2" fmla="*/ 17 w 1400"/>
                        <a:gd name="T3" fmla="*/ 3 h 1110"/>
                        <a:gd name="T4" fmla="*/ 33 w 1400"/>
                        <a:gd name="T5" fmla="*/ 2 h 1110"/>
                        <a:gd name="T6" fmla="*/ 48 w 1400"/>
                        <a:gd name="T7" fmla="*/ 2 h 1110"/>
                        <a:gd name="T8" fmla="*/ 58 w 1400"/>
                        <a:gd name="T9" fmla="*/ 3 h 1110"/>
                        <a:gd name="T10" fmla="*/ 58 w 1400"/>
                        <a:gd name="T11" fmla="*/ 5 h 1110"/>
                        <a:gd name="T12" fmla="*/ 42 w 1400"/>
                        <a:gd name="T13" fmla="*/ 7 h 1110"/>
                        <a:gd name="T14" fmla="*/ 28 w 1400"/>
                        <a:gd name="T15" fmla="*/ 5 h 1110"/>
                        <a:gd name="T16" fmla="*/ 22 w 1400"/>
                        <a:gd name="T17" fmla="*/ 5 h 1110"/>
                        <a:gd name="T18" fmla="*/ 17 w 1400"/>
                        <a:gd name="T19" fmla="*/ 2 h 1110"/>
                        <a:gd name="T20" fmla="*/ 17 w 1400"/>
                        <a:gd name="T21" fmla="*/ 1 h 1110"/>
                        <a:gd name="T22" fmla="*/ 12 w 1400"/>
                        <a:gd name="T23" fmla="*/ 1 h 1110"/>
                        <a:gd name="T24" fmla="*/ 2 w 1400"/>
                        <a:gd name="T25" fmla="*/ 1 h 1110"/>
                        <a:gd name="T26" fmla="*/ 6 w 1400"/>
                        <a:gd name="T27" fmla="*/ 1 h 1110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</a:gdLst>
                      <a:ahLst/>
                      <a:cxnLst>
                        <a:cxn ang="T28">
                          <a:pos x="T0" y="T1"/>
                        </a:cxn>
                        <a:cxn ang="T29">
                          <a:pos x="T2" y="T3"/>
                        </a:cxn>
                        <a:cxn ang="T30">
                          <a:pos x="T4" y="T5"/>
                        </a:cxn>
                        <a:cxn ang="T31">
                          <a:pos x="T6" y="T7"/>
                        </a:cxn>
                        <a:cxn ang="T32">
                          <a:pos x="T8" y="T9"/>
                        </a:cxn>
                        <a:cxn ang="T33">
                          <a:pos x="T10" y="T11"/>
                        </a:cxn>
                        <a:cxn ang="T34">
                          <a:pos x="T12" y="T13"/>
                        </a:cxn>
                        <a:cxn ang="T35">
                          <a:pos x="T14" y="T15"/>
                        </a:cxn>
                        <a:cxn ang="T36">
                          <a:pos x="T16" y="T17"/>
                        </a:cxn>
                        <a:cxn ang="T37">
                          <a:pos x="T18" y="T19"/>
                        </a:cxn>
                        <a:cxn ang="T38">
                          <a:pos x="T20" y="T21"/>
                        </a:cxn>
                        <a:cxn ang="T39">
                          <a:pos x="T22" y="T23"/>
                        </a:cxn>
                        <a:cxn ang="T40">
                          <a:pos x="T24" y="T25"/>
                        </a:cxn>
                        <a:cxn ang="T41">
                          <a:pos x="T26" y="T27"/>
                        </a:cxn>
                      </a:cxnLst>
                      <a:rect l="0" t="0" r="r" b="b"/>
                      <a:pathLst>
                        <a:path w="1400" h="1110">
                          <a:moveTo>
                            <a:pt x="140" y="390"/>
                          </a:moveTo>
                          <a:cubicBezTo>
                            <a:pt x="210" y="480"/>
                            <a:pt x="280" y="570"/>
                            <a:pt x="380" y="570"/>
                          </a:cubicBezTo>
                          <a:cubicBezTo>
                            <a:pt x="480" y="570"/>
                            <a:pt x="620" y="420"/>
                            <a:pt x="740" y="390"/>
                          </a:cubicBezTo>
                          <a:cubicBezTo>
                            <a:pt x="860" y="360"/>
                            <a:pt x="1000" y="360"/>
                            <a:pt x="1100" y="390"/>
                          </a:cubicBezTo>
                          <a:cubicBezTo>
                            <a:pt x="1200" y="420"/>
                            <a:pt x="1300" y="480"/>
                            <a:pt x="1340" y="570"/>
                          </a:cubicBezTo>
                          <a:cubicBezTo>
                            <a:pt x="1380" y="660"/>
                            <a:pt x="1400" y="840"/>
                            <a:pt x="1340" y="930"/>
                          </a:cubicBezTo>
                          <a:cubicBezTo>
                            <a:pt x="1280" y="1020"/>
                            <a:pt x="1100" y="1110"/>
                            <a:pt x="980" y="1110"/>
                          </a:cubicBezTo>
                          <a:cubicBezTo>
                            <a:pt x="860" y="1110"/>
                            <a:pt x="700" y="990"/>
                            <a:pt x="620" y="930"/>
                          </a:cubicBezTo>
                          <a:cubicBezTo>
                            <a:pt x="540" y="870"/>
                            <a:pt x="540" y="840"/>
                            <a:pt x="500" y="750"/>
                          </a:cubicBezTo>
                          <a:cubicBezTo>
                            <a:pt x="460" y="660"/>
                            <a:pt x="400" y="480"/>
                            <a:pt x="380" y="390"/>
                          </a:cubicBezTo>
                          <a:cubicBezTo>
                            <a:pt x="360" y="300"/>
                            <a:pt x="400" y="270"/>
                            <a:pt x="380" y="210"/>
                          </a:cubicBezTo>
                          <a:cubicBezTo>
                            <a:pt x="360" y="150"/>
                            <a:pt x="320" y="60"/>
                            <a:pt x="260" y="30"/>
                          </a:cubicBezTo>
                          <a:cubicBezTo>
                            <a:pt x="200" y="0"/>
                            <a:pt x="40" y="30"/>
                            <a:pt x="20" y="30"/>
                          </a:cubicBezTo>
                          <a:cubicBezTo>
                            <a:pt x="0" y="30"/>
                            <a:pt x="70" y="30"/>
                            <a:pt x="140" y="30"/>
                          </a:cubicBezTo>
                        </a:path>
                      </a:pathLst>
                    </a:custGeom>
                    <a:noFill/>
                    <a:ln w="508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s-AR">
                        <a:solidFill>
                          <a:prstClr val="black"/>
                        </a:solidFill>
                        <a:cs typeface="Arial" charset="0"/>
                      </a:endParaRPr>
                    </a:p>
                  </p:txBody>
                </p:sp>
              </p:grpSp>
              <p:sp>
                <p:nvSpPr>
                  <p:cNvPr id="48246" name="Elipse 73"/>
                  <p:cNvSpPr>
                    <a:spLocks noChangeArrowheads="1"/>
                  </p:cNvSpPr>
                  <p:nvPr/>
                </p:nvSpPr>
                <p:spPr bwMode="auto">
                  <a:xfrm>
                    <a:off x="6672" y="8452"/>
                    <a:ext cx="600" cy="360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endParaRPr lang="es-AR" altLang="es-AR" sz="1800">
                      <a:solidFill>
                        <a:srgbClr val="000000"/>
                      </a:solidFill>
                      <a:latin typeface="Arial" charset="0"/>
                      <a:cs typeface="Arial" charset="0"/>
                    </a:endParaRPr>
                  </a:p>
                </p:txBody>
              </p:sp>
            </p:grpSp>
            <p:sp>
              <p:nvSpPr>
                <p:cNvPr id="48244" name="Cuadro de texto 74"/>
                <p:cNvSpPr txBox="1">
                  <a:spLocks noChangeArrowheads="1"/>
                </p:cNvSpPr>
                <p:nvPr/>
              </p:nvSpPr>
              <p:spPr bwMode="auto">
                <a:xfrm>
                  <a:off x="6105" y="9236"/>
                  <a:ext cx="480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9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Fen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  <p:sp>
            <p:nvSpPr>
              <p:cNvPr id="48242" name="Cuadro de texto 75"/>
              <p:cNvSpPr txBox="1">
                <a:spLocks noChangeArrowheads="1"/>
              </p:cNvSpPr>
              <p:nvPr/>
            </p:nvSpPr>
            <p:spPr bwMode="auto">
              <a:xfrm>
                <a:off x="5592" y="8452"/>
                <a:ext cx="14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tARN transportando un Aminoácido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48139" name="Grupo 76"/>
            <p:cNvGrpSpPr>
              <a:grpSpLocks/>
            </p:cNvGrpSpPr>
            <p:nvPr/>
          </p:nvGrpSpPr>
          <p:grpSpPr bwMode="auto">
            <a:xfrm>
              <a:off x="1145" y="2304"/>
              <a:ext cx="3216" cy="1152"/>
              <a:chOff x="1872" y="5760"/>
              <a:chExt cx="8040" cy="2880"/>
            </a:xfrm>
          </p:grpSpPr>
          <p:sp>
            <p:nvSpPr>
              <p:cNvPr id="48157" name="Cuadro de texto 77"/>
              <p:cNvSpPr txBox="1">
                <a:spLocks noChangeArrowheads="1"/>
              </p:cNvSpPr>
              <p:nvPr/>
            </p:nvSpPr>
            <p:spPr bwMode="auto">
              <a:xfrm>
                <a:off x="5592" y="7800"/>
                <a:ext cx="1800" cy="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Codones para los correspondientes aminoácidos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grpSp>
            <p:nvGrpSpPr>
              <p:cNvPr id="48158" name="Grupo 78"/>
              <p:cNvGrpSpPr>
                <a:grpSpLocks/>
              </p:cNvGrpSpPr>
              <p:nvPr/>
            </p:nvGrpSpPr>
            <p:grpSpPr bwMode="auto">
              <a:xfrm>
                <a:off x="2232" y="6120"/>
                <a:ext cx="7320" cy="1252"/>
                <a:chOff x="1992" y="9928"/>
                <a:chExt cx="7320" cy="1252"/>
              </a:xfrm>
            </p:grpSpPr>
            <p:sp>
              <p:nvSpPr>
                <p:cNvPr id="48188" name="Forma libre 79"/>
                <p:cNvSpPr>
                  <a:spLocks/>
                </p:cNvSpPr>
                <p:nvPr/>
              </p:nvSpPr>
              <p:spPr bwMode="auto">
                <a:xfrm>
                  <a:off x="2112" y="10072"/>
                  <a:ext cx="7200" cy="1080"/>
                </a:xfrm>
                <a:custGeom>
                  <a:avLst/>
                  <a:gdLst>
                    <a:gd name="T0" fmla="*/ 0 w 7200"/>
                    <a:gd name="T1" fmla="*/ 6290 h 930"/>
                    <a:gd name="T2" fmla="*/ 360 w 7200"/>
                    <a:gd name="T3" fmla="*/ 5031 h 930"/>
                    <a:gd name="T4" fmla="*/ 840 w 7200"/>
                    <a:gd name="T5" fmla="*/ 5031 h 930"/>
                    <a:gd name="T6" fmla="*/ 1560 w 7200"/>
                    <a:gd name="T7" fmla="*/ 6290 h 930"/>
                    <a:gd name="T8" fmla="*/ 2280 w 7200"/>
                    <a:gd name="T9" fmla="*/ 6290 h 930"/>
                    <a:gd name="T10" fmla="*/ 2880 w 7200"/>
                    <a:gd name="T11" fmla="*/ 5031 h 930"/>
                    <a:gd name="T12" fmla="*/ 3600 w 7200"/>
                    <a:gd name="T13" fmla="*/ 3768 h 930"/>
                    <a:gd name="T14" fmla="*/ 4320 w 7200"/>
                    <a:gd name="T15" fmla="*/ 3768 h 930"/>
                    <a:gd name="T16" fmla="*/ 5160 w 7200"/>
                    <a:gd name="T17" fmla="*/ 5031 h 930"/>
                    <a:gd name="T18" fmla="*/ 6000 w 7200"/>
                    <a:gd name="T19" fmla="*/ 3768 h 930"/>
                    <a:gd name="T20" fmla="*/ 6480 w 7200"/>
                    <a:gd name="T21" fmla="*/ 2511 h 930"/>
                    <a:gd name="T22" fmla="*/ 7200 w 7200"/>
                    <a:gd name="T23" fmla="*/ 0 h 93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200" h="930">
                      <a:moveTo>
                        <a:pt x="0" y="900"/>
                      </a:moveTo>
                      <a:cubicBezTo>
                        <a:pt x="110" y="825"/>
                        <a:pt x="220" y="750"/>
                        <a:pt x="360" y="720"/>
                      </a:cubicBezTo>
                      <a:cubicBezTo>
                        <a:pt x="500" y="690"/>
                        <a:pt x="640" y="690"/>
                        <a:pt x="840" y="720"/>
                      </a:cubicBezTo>
                      <a:cubicBezTo>
                        <a:pt x="1040" y="750"/>
                        <a:pt x="1320" y="870"/>
                        <a:pt x="1560" y="900"/>
                      </a:cubicBezTo>
                      <a:cubicBezTo>
                        <a:pt x="1800" y="930"/>
                        <a:pt x="2060" y="930"/>
                        <a:pt x="2280" y="900"/>
                      </a:cubicBezTo>
                      <a:cubicBezTo>
                        <a:pt x="2500" y="870"/>
                        <a:pt x="2660" y="780"/>
                        <a:pt x="2880" y="720"/>
                      </a:cubicBezTo>
                      <a:cubicBezTo>
                        <a:pt x="3100" y="660"/>
                        <a:pt x="3360" y="570"/>
                        <a:pt x="3600" y="540"/>
                      </a:cubicBezTo>
                      <a:cubicBezTo>
                        <a:pt x="3840" y="510"/>
                        <a:pt x="4060" y="510"/>
                        <a:pt x="4320" y="540"/>
                      </a:cubicBezTo>
                      <a:cubicBezTo>
                        <a:pt x="4580" y="570"/>
                        <a:pt x="4880" y="720"/>
                        <a:pt x="5160" y="720"/>
                      </a:cubicBezTo>
                      <a:cubicBezTo>
                        <a:pt x="5440" y="720"/>
                        <a:pt x="5780" y="600"/>
                        <a:pt x="6000" y="540"/>
                      </a:cubicBezTo>
                      <a:cubicBezTo>
                        <a:pt x="6220" y="480"/>
                        <a:pt x="6280" y="450"/>
                        <a:pt x="6480" y="360"/>
                      </a:cubicBezTo>
                      <a:cubicBezTo>
                        <a:pt x="6680" y="270"/>
                        <a:pt x="7080" y="60"/>
                        <a:pt x="7200" y="0"/>
                      </a:cubicBezTo>
                    </a:path>
                  </a:pathLst>
                </a:custGeom>
                <a:noFill/>
                <a:ln w="508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s-AR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grpSp>
              <p:nvGrpSpPr>
                <p:cNvPr id="48189" name="Grupo 80"/>
                <p:cNvGrpSpPr>
                  <a:grpSpLocks/>
                </p:cNvGrpSpPr>
                <p:nvPr/>
              </p:nvGrpSpPr>
              <p:grpSpPr bwMode="auto">
                <a:xfrm>
                  <a:off x="1992" y="10792"/>
                  <a:ext cx="360" cy="360"/>
                  <a:chOff x="1992" y="10792"/>
                  <a:chExt cx="360" cy="360"/>
                </a:xfrm>
              </p:grpSpPr>
              <p:sp>
                <p:nvSpPr>
                  <p:cNvPr id="48238" name="Línea 81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39" name="Línea 8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40" name="Línea 83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190" name="Grupo 84"/>
                <p:cNvGrpSpPr>
                  <a:grpSpLocks/>
                </p:cNvGrpSpPr>
                <p:nvPr/>
              </p:nvGrpSpPr>
              <p:grpSpPr bwMode="auto">
                <a:xfrm rot="2074451">
                  <a:off x="2472" y="10612"/>
                  <a:ext cx="360" cy="360"/>
                  <a:chOff x="1992" y="10792"/>
                  <a:chExt cx="360" cy="360"/>
                </a:xfrm>
              </p:grpSpPr>
              <p:sp>
                <p:nvSpPr>
                  <p:cNvPr id="48235" name="Línea 85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36" name="Línea 86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37" name="Línea 87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191" name="Grupo 88"/>
                <p:cNvGrpSpPr>
                  <a:grpSpLocks/>
                </p:cNvGrpSpPr>
                <p:nvPr/>
              </p:nvGrpSpPr>
              <p:grpSpPr bwMode="auto">
                <a:xfrm rot="3148442">
                  <a:off x="3072" y="10662"/>
                  <a:ext cx="360" cy="360"/>
                  <a:chOff x="1992" y="10792"/>
                  <a:chExt cx="360" cy="360"/>
                </a:xfrm>
              </p:grpSpPr>
              <p:sp>
                <p:nvSpPr>
                  <p:cNvPr id="48232" name="Línea 89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33" name="Línea 90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34" name="Línea 91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192" name="Grupo 92"/>
                <p:cNvGrpSpPr>
                  <a:grpSpLocks/>
                </p:cNvGrpSpPr>
                <p:nvPr/>
              </p:nvGrpSpPr>
              <p:grpSpPr bwMode="auto">
                <a:xfrm rot="2293505">
                  <a:off x="3672" y="10820"/>
                  <a:ext cx="360" cy="360"/>
                  <a:chOff x="1992" y="10792"/>
                  <a:chExt cx="360" cy="360"/>
                </a:xfrm>
              </p:grpSpPr>
              <p:sp>
                <p:nvSpPr>
                  <p:cNvPr id="48229" name="Línea 93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30" name="Línea 94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31" name="Línea 95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193" name="Grupo 96"/>
                <p:cNvGrpSpPr>
                  <a:grpSpLocks/>
                </p:cNvGrpSpPr>
                <p:nvPr/>
              </p:nvGrpSpPr>
              <p:grpSpPr bwMode="auto">
                <a:xfrm rot="1682015">
                  <a:off x="4272" y="10792"/>
                  <a:ext cx="360" cy="360"/>
                  <a:chOff x="1992" y="10792"/>
                  <a:chExt cx="360" cy="360"/>
                </a:xfrm>
              </p:grpSpPr>
              <p:sp>
                <p:nvSpPr>
                  <p:cNvPr id="48226" name="Línea 97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27" name="Línea 98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28" name="Línea 99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194" name="Grupo 100"/>
                <p:cNvGrpSpPr>
                  <a:grpSpLocks/>
                </p:cNvGrpSpPr>
                <p:nvPr/>
              </p:nvGrpSpPr>
              <p:grpSpPr bwMode="auto">
                <a:xfrm rot="1089251">
                  <a:off x="4872" y="10612"/>
                  <a:ext cx="360" cy="360"/>
                  <a:chOff x="1992" y="10792"/>
                  <a:chExt cx="360" cy="360"/>
                </a:xfrm>
              </p:grpSpPr>
              <p:sp>
                <p:nvSpPr>
                  <p:cNvPr id="48223" name="Línea 101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24" name="Línea 10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25" name="Línea 103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195" name="Grupo 104"/>
                <p:cNvGrpSpPr>
                  <a:grpSpLocks/>
                </p:cNvGrpSpPr>
                <p:nvPr/>
              </p:nvGrpSpPr>
              <p:grpSpPr bwMode="auto">
                <a:xfrm rot="1704123">
                  <a:off x="5472" y="10432"/>
                  <a:ext cx="360" cy="360"/>
                  <a:chOff x="1992" y="10792"/>
                  <a:chExt cx="360" cy="360"/>
                </a:xfrm>
              </p:grpSpPr>
              <p:sp>
                <p:nvSpPr>
                  <p:cNvPr id="48220" name="Línea 105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21" name="Línea 106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22" name="Línea 107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196" name="Grupo 108"/>
                <p:cNvGrpSpPr>
                  <a:grpSpLocks/>
                </p:cNvGrpSpPr>
                <p:nvPr/>
              </p:nvGrpSpPr>
              <p:grpSpPr bwMode="auto">
                <a:xfrm rot="2197838">
                  <a:off x="6072" y="10374"/>
                  <a:ext cx="360" cy="360"/>
                  <a:chOff x="1992" y="10792"/>
                  <a:chExt cx="360" cy="360"/>
                </a:xfrm>
              </p:grpSpPr>
              <p:sp>
                <p:nvSpPr>
                  <p:cNvPr id="48217" name="Línea 109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18" name="Línea 110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19" name="Línea 111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197" name="Grupo 112"/>
                <p:cNvGrpSpPr>
                  <a:grpSpLocks/>
                </p:cNvGrpSpPr>
                <p:nvPr/>
              </p:nvGrpSpPr>
              <p:grpSpPr bwMode="auto">
                <a:xfrm rot="3333310">
                  <a:off x="6672" y="10504"/>
                  <a:ext cx="360" cy="360"/>
                  <a:chOff x="1992" y="10792"/>
                  <a:chExt cx="360" cy="360"/>
                </a:xfrm>
              </p:grpSpPr>
              <p:sp>
                <p:nvSpPr>
                  <p:cNvPr id="48214" name="Línea 113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15" name="Línea 114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16" name="Línea 115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198" name="Grupo 116"/>
                <p:cNvGrpSpPr>
                  <a:grpSpLocks/>
                </p:cNvGrpSpPr>
                <p:nvPr/>
              </p:nvGrpSpPr>
              <p:grpSpPr bwMode="auto">
                <a:xfrm rot="1893615">
                  <a:off x="7272" y="10612"/>
                  <a:ext cx="360" cy="360"/>
                  <a:chOff x="1992" y="10792"/>
                  <a:chExt cx="360" cy="360"/>
                </a:xfrm>
              </p:grpSpPr>
              <p:sp>
                <p:nvSpPr>
                  <p:cNvPr id="48211" name="Línea 117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12" name="Línea 118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13" name="Línea 119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199" name="Grupo 120"/>
                <p:cNvGrpSpPr>
                  <a:grpSpLocks/>
                </p:cNvGrpSpPr>
                <p:nvPr/>
              </p:nvGrpSpPr>
              <p:grpSpPr bwMode="auto">
                <a:xfrm rot="787518">
                  <a:off x="7872" y="10432"/>
                  <a:ext cx="360" cy="360"/>
                  <a:chOff x="1992" y="10792"/>
                  <a:chExt cx="360" cy="360"/>
                </a:xfrm>
              </p:grpSpPr>
              <p:sp>
                <p:nvSpPr>
                  <p:cNvPr id="48208" name="Línea 121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09" name="Línea 12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10" name="Línea 123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200" name="Grupo 124"/>
                <p:cNvGrpSpPr>
                  <a:grpSpLocks/>
                </p:cNvGrpSpPr>
                <p:nvPr/>
              </p:nvGrpSpPr>
              <p:grpSpPr bwMode="auto">
                <a:xfrm rot="787518">
                  <a:off x="8352" y="10216"/>
                  <a:ext cx="360" cy="360"/>
                  <a:chOff x="1992" y="10792"/>
                  <a:chExt cx="360" cy="360"/>
                </a:xfrm>
              </p:grpSpPr>
              <p:sp>
                <p:nvSpPr>
                  <p:cNvPr id="48205" name="Línea 125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06" name="Línea 126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07" name="Línea 127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48201" name="Grupo 128"/>
                <p:cNvGrpSpPr>
                  <a:grpSpLocks/>
                </p:cNvGrpSpPr>
                <p:nvPr/>
              </p:nvGrpSpPr>
              <p:grpSpPr bwMode="auto">
                <a:xfrm rot="787518">
                  <a:off x="8832" y="9928"/>
                  <a:ext cx="360" cy="360"/>
                  <a:chOff x="1992" y="10792"/>
                  <a:chExt cx="360" cy="360"/>
                </a:xfrm>
              </p:grpSpPr>
              <p:sp>
                <p:nvSpPr>
                  <p:cNvPr id="48202" name="Línea 129"/>
                  <p:cNvSpPr>
                    <a:spLocks noChangeShapeType="1"/>
                  </p:cNvSpPr>
                  <p:nvPr/>
                </p:nvSpPr>
                <p:spPr bwMode="auto">
                  <a:xfrm>
                    <a:off x="1992" y="1097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03" name="Línea 130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08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8204" name="Línea 131"/>
                  <p:cNvSpPr>
                    <a:spLocks noChangeShapeType="1"/>
                  </p:cNvSpPr>
                  <p:nvPr/>
                </p:nvSpPr>
                <p:spPr bwMode="auto">
                  <a:xfrm>
                    <a:off x="2232" y="10792"/>
                    <a:ext cx="120" cy="180"/>
                  </a:xfrm>
                  <a:prstGeom prst="line">
                    <a:avLst/>
                  </a:prstGeom>
                  <a:noFill/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s-AR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</p:grpSp>
          <p:sp>
            <p:nvSpPr>
              <p:cNvPr id="48159" name="Cuadro de texto 132"/>
              <p:cNvSpPr txBox="1">
                <a:spLocks noChangeArrowheads="1"/>
              </p:cNvSpPr>
              <p:nvPr/>
            </p:nvSpPr>
            <p:spPr bwMode="auto">
              <a:xfrm>
                <a:off x="7512" y="7200"/>
                <a:ext cx="960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Codón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160" name="Autoforma 133"/>
              <p:cNvSpPr>
                <a:spLocks/>
              </p:cNvSpPr>
              <p:nvPr/>
            </p:nvSpPr>
            <p:spPr bwMode="auto">
              <a:xfrm rot="4582890">
                <a:off x="7639" y="6843"/>
                <a:ext cx="188" cy="529"/>
              </a:xfrm>
              <a:prstGeom prst="rightBracket">
                <a:avLst>
                  <a:gd name="adj" fmla="val 34157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s-AR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161" name="Cuadro de texto 134"/>
              <p:cNvSpPr txBox="1">
                <a:spLocks noChangeArrowheads="1"/>
              </p:cNvSpPr>
              <p:nvPr/>
            </p:nvSpPr>
            <p:spPr bwMode="auto">
              <a:xfrm>
                <a:off x="1872" y="7380"/>
                <a:ext cx="480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5’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162" name="Cuadro de texto 135"/>
              <p:cNvSpPr txBox="1">
                <a:spLocks noChangeArrowheads="1"/>
              </p:cNvSpPr>
              <p:nvPr/>
            </p:nvSpPr>
            <p:spPr bwMode="auto">
              <a:xfrm>
                <a:off x="9432" y="6120"/>
                <a:ext cx="480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3’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163" name="Cuadro de texto 136"/>
              <p:cNvSpPr txBox="1">
                <a:spLocks noChangeArrowheads="1"/>
              </p:cNvSpPr>
              <p:nvPr/>
            </p:nvSpPr>
            <p:spPr bwMode="auto">
              <a:xfrm>
                <a:off x="2232" y="7380"/>
                <a:ext cx="960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mARN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164" name="Cuadro de texto 137"/>
              <p:cNvSpPr txBox="1">
                <a:spLocks noChangeArrowheads="1"/>
              </p:cNvSpPr>
              <p:nvPr/>
            </p:nvSpPr>
            <p:spPr bwMode="auto">
              <a:xfrm>
                <a:off x="3192" y="7740"/>
                <a:ext cx="960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9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Ribosoma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165" name="Línea 138"/>
              <p:cNvSpPr>
                <a:spLocks noChangeShapeType="1"/>
              </p:cNvSpPr>
              <p:nvPr/>
            </p:nvSpPr>
            <p:spPr bwMode="auto">
              <a:xfrm>
                <a:off x="6432" y="6480"/>
                <a:ext cx="1440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s-AR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48166" name="Cuadro de texto 139"/>
              <p:cNvSpPr txBox="1">
                <a:spLocks noChangeArrowheads="1"/>
              </p:cNvSpPr>
              <p:nvPr/>
            </p:nvSpPr>
            <p:spPr bwMode="auto">
              <a:xfrm>
                <a:off x="6312" y="6300"/>
                <a:ext cx="180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80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Dirección de lectura del mARN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167" name="Línea 140"/>
              <p:cNvSpPr>
                <a:spLocks noChangeShapeType="1"/>
              </p:cNvSpPr>
              <p:nvPr/>
            </p:nvSpPr>
            <p:spPr bwMode="auto">
              <a:xfrm>
                <a:off x="5712" y="5760"/>
                <a:ext cx="120" cy="9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 type="triangle" w="med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s-AR">
                  <a:solidFill>
                    <a:prstClr val="black"/>
                  </a:solidFill>
                  <a:cs typeface="Arial" charset="0"/>
                </a:endParaRPr>
              </a:p>
            </p:txBody>
          </p:sp>
          <p:grpSp>
            <p:nvGrpSpPr>
              <p:cNvPr id="48168" name="Grupo 141"/>
              <p:cNvGrpSpPr>
                <a:grpSpLocks/>
              </p:cNvGrpSpPr>
              <p:nvPr/>
            </p:nvGrpSpPr>
            <p:grpSpPr bwMode="auto">
              <a:xfrm>
                <a:off x="4152" y="5940"/>
                <a:ext cx="2400" cy="1980"/>
                <a:chOff x="4152" y="5940"/>
                <a:chExt cx="2400" cy="1980"/>
              </a:xfrm>
            </p:grpSpPr>
            <p:sp>
              <p:nvSpPr>
                <p:cNvPr id="48169" name="Línea 142"/>
                <p:cNvSpPr>
                  <a:spLocks noChangeShapeType="1"/>
                </p:cNvSpPr>
                <p:nvPr/>
              </p:nvSpPr>
              <p:spPr bwMode="auto">
                <a:xfrm flipV="1">
                  <a:off x="4152" y="7632"/>
                  <a:ext cx="360" cy="18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s-AR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sp>
              <p:nvSpPr>
                <p:cNvPr id="48170" name="Línea 143"/>
                <p:cNvSpPr>
                  <a:spLocks noChangeShapeType="1"/>
                </p:cNvSpPr>
                <p:nvPr/>
              </p:nvSpPr>
              <p:spPr bwMode="auto">
                <a:xfrm>
                  <a:off x="4992" y="7560"/>
                  <a:ext cx="60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triangle" w="sm" len="sm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s-AR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grpSp>
              <p:nvGrpSpPr>
                <p:cNvPr id="48171" name="Grupo 144"/>
                <p:cNvGrpSpPr>
                  <a:grpSpLocks/>
                </p:cNvGrpSpPr>
                <p:nvPr/>
              </p:nvGrpSpPr>
              <p:grpSpPr bwMode="auto">
                <a:xfrm>
                  <a:off x="4152" y="5940"/>
                  <a:ext cx="2400" cy="1790"/>
                  <a:chOff x="4032" y="10622"/>
                  <a:chExt cx="2400" cy="1790"/>
                </a:xfrm>
              </p:grpSpPr>
              <p:sp>
                <p:nvSpPr>
                  <p:cNvPr id="48186" name="Elipse 145"/>
                  <p:cNvSpPr>
                    <a:spLocks noChangeArrowheads="1"/>
                  </p:cNvSpPr>
                  <p:nvPr/>
                </p:nvSpPr>
                <p:spPr bwMode="auto">
                  <a:xfrm rot="-989067">
                    <a:off x="4032" y="10622"/>
                    <a:ext cx="2160" cy="143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767676"/>
                      </a:gs>
                      <a:gs pos="100000">
                        <a:srgbClr val="FFFFFF">
                          <a:alpha val="46999"/>
                        </a:srgbClr>
                      </a:gs>
                    </a:gsLst>
                    <a:lin ang="54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endParaRPr lang="es-AR" altLang="es-AR" sz="1800">
                      <a:solidFill>
                        <a:srgbClr val="000000"/>
                      </a:solidFill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48187" name="Elipse 146"/>
                  <p:cNvSpPr>
                    <a:spLocks noChangeArrowheads="1"/>
                  </p:cNvSpPr>
                  <p:nvPr/>
                </p:nvSpPr>
                <p:spPr bwMode="auto">
                  <a:xfrm rot="-989067">
                    <a:off x="4272" y="11702"/>
                    <a:ext cx="2160" cy="71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endParaRPr lang="es-AR" altLang="es-AR" sz="1800">
                      <a:solidFill>
                        <a:srgbClr val="000000"/>
                      </a:solidFill>
                      <a:latin typeface="Arial" charset="0"/>
                      <a:cs typeface="Arial" charset="0"/>
                    </a:endParaRPr>
                  </a:p>
                </p:txBody>
              </p:sp>
            </p:grpSp>
            <p:sp>
              <p:nvSpPr>
                <p:cNvPr id="48172" name="Autoforma 147"/>
                <p:cNvSpPr>
                  <a:spLocks/>
                </p:cNvSpPr>
                <p:nvPr/>
              </p:nvSpPr>
              <p:spPr bwMode="auto">
                <a:xfrm rot="4269694">
                  <a:off x="4656" y="7043"/>
                  <a:ext cx="144" cy="529"/>
                </a:xfrm>
                <a:prstGeom prst="rightBracket">
                  <a:avLst>
                    <a:gd name="adj" fmla="val 45920"/>
                  </a:avLst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s-AR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173" name="Autoforma 148"/>
                <p:cNvSpPr>
                  <a:spLocks/>
                </p:cNvSpPr>
                <p:nvPr/>
              </p:nvSpPr>
              <p:spPr bwMode="auto">
                <a:xfrm rot="4269694">
                  <a:off x="5256" y="6827"/>
                  <a:ext cx="144" cy="529"/>
                </a:xfrm>
                <a:prstGeom prst="rightBracket">
                  <a:avLst>
                    <a:gd name="adj" fmla="val 45920"/>
                  </a:avLst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s-AR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174" name="Autoforma 149"/>
                <p:cNvSpPr>
                  <a:spLocks/>
                </p:cNvSpPr>
                <p:nvPr/>
              </p:nvSpPr>
              <p:spPr bwMode="auto">
                <a:xfrm rot="4374007">
                  <a:off x="5808" y="6663"/>
                  <a:ext cx="184" cy="529"/>
                </a:xfrm>
                <a:prstGeom prst="rightBracket">
                  <a:avLst>
                    <a:gd name="adj" fmla="val 34899"/>
                  </a:avLst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s-AR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175" name="Cuadro de texto 150"/>
                <p:cNvSpPr txBox="1">
                  <a:spLocks noChangeArrowheads="1"/>
                </p:cNvSpPr>
                <p:nvPr/>
              </p:nvSpPr>
              <p:spPr bwMode="auto">
                <a:xfrm>
                  <a:off x="4632" y="7440"/>
                  <a:ext cx="480" cy="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9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Val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176" name="Cuadro de texto 151"/>
                <p:cNvSpPr txBox="1">
                  <a:spLocks noChangeArrowheads="1"/>
                </p:cNvSpPr>
                <p:nvPr/>
              </p:nvSpPr>
              <p:spPr bwMode="auto">
                <a:xfrm>
                  <a:off x="5232" y="7200"/>
                  <a:ext cx="480" cy="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9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Ala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177" name="Cuadro de texto 152"/>
                <p:cNvSpPr txBox="1">
                  <a:spLocks noChangeArrowheads="1"/>
                </p:cNvSpPr>
                <p:nvPr/>
              </p:nvSpPr>
              <p:spPr bwMode="auto">
                <a:xfrm>
                  <a:off x="5832" y="7020"/>
                  <a:ext cx="480" cy="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9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Gli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178" name="Línea 153"/>
                <p:cNvSpPr>
                  <a:spLocks noChangeShapeType="1"/>
                </p:cNvSpPr>
                <p:nvPr/>
              </p:nvSpPr>
              <p:spPr bwMode="auto">
                <a:xfrm>
                  <a:off x="5472" y="7380"/>
                  <a:ext cx="24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triangle" w="sm" len="sm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s-AR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sp>
              <p:nvSpPr>
                <p:cNvPr id="48179" name="Línea 154"/>
                <p:cNvSpPr>
                  <a:spLocks noChangeShapeType="1"/>
                </p:cNvSpPr>
                <p:nvPr/>
              </p:nvSpPr>
              <p:spPr bwMode="auto">
                <a:xfrm flipH="1">
                  <a:off x="5952" y="7200"/>
                  <a:ext cx="120" cy="50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triangle" w="sm" len="sm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s-AR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grpSp>
              <p:nvGrpSpPr>
                <p:cNvPr id="48180" name="Grupo 155"/>
                <p:cNvGrpSpPr>
                  <a:grpSpLocks/>
                </p:cNvGrpSpPr>
                <p:nvPr/>
              </p:nvGrpSpPr>
              <p:grpSpPr bwMode="auto">
                <a:xfrm>
                  <a:off x="4992" y="5940"/>
                  <a:ext cx="480" cy="1800"/>
                  <a:chOff x="4872" y="5940"/>
                  <a:chExt cx="480" cy="1008"/>
                </a:xfrm>
              </p:grpSpPr>
              <p:sp>
                <p:nvSpPr>
                  <p:cNvPr id="48184" name="Autoforma 156"/>
                  <p:cNvSpPr>
                    <a:spLocks noChangeArrowheads="1"/>
                  </p:cNvSpPr>
                  <p:nvPr/>
                </p:nvSpPr>
                <p:spPr bwMode="auto">
                  <a:xfrm rot="-1195595">
                    <a:off x="4872" y="5940"/>
                    <a:ext cx="480" cy="1008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12700">
                    <a:solidFill>
                      <a:srgbClr val="000000"/>
                    </a:solidFill>
                    <a:prstDash val="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endParaRPr lang="es-AR" altLang="es-AR" sz="1800">
                      <a:solidFill>
                        <a:srgbClr val="000000"/>
                      </a:solidFill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48185" name="Cuadro de texto 1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72" y="6120"/>
                    <a:ext cx="360" cy="3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0" tIns="0" rIns="0" bIns="0"/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algn="ctr"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en-US" altLang="es-AR" sz="1200" b="1">
                        <a:solidFill>
                          <a:srgbClr val="000000"/>
                        </a:solidFill>
                        <a:latin typeface="Arial" charset="0"/>
                        <a:cs typeface="Arial" charset="0"/>
                      </a:rPr>
                      <a:t>P</a:t>
                    </a:r>
                    <a:endParaRPr lang="en-US" altLang="es-AR" sz="1800">
                      <a:solidFill>
                        <a:srgbClr val="000000"/>
                      </a:solidFill>
                      <a:latin typeface="Arial" charset="0"/>
                      <a:cs typeface="Arial" charset="0"/>
                    </a:endParaRPr>
                  </a:p>
                </p:txBody>
              </p:sp>
            </p:grpSp>
            <p:grpSp>
              <p:nvGrpSpPr>
                <p:cNvPr id="48181" name="Grupo 158"/>
                <p:cNvGrpSpPr>
                  <a:grpSpLocks/>
                </p:cNvGrpSpPr>
                <p:nvPr/>
              </p:nvGrpSpPr>
              <p:grpSpPr bwMode="auto">
                <a:xfrm>
                  <a:off x="5592" y="5940"/>
                  <a:ext cx="480" cy="1440"/>
                  <a:chOff x="4872" y="5940"/>
                  <a:chExt cx="480" cy="1008"/>
                </a:xfrm>
              </p:grpSpPr>
              <p:sp>
                <p:nvSpPr>
                  <p:cNvPr id="48182" name="Autoforma 159"/>
                  <p:cNvSpPr>
                    <a:spLocks noChangeArrowheads="1"/>
                  </p:cNvSpPr>
                  <p:nvPr/>
                </p:nvSpPr>
                <p:spPr bwMode="auto">
                  <a:xfrm rot="-1195595">
                    <a:off x="4872" y="5940"/>
                    <a:ext cx="480" cy="1008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12700">
                    <a:solidFill>
                      <a:srgbClr val="000000"/>
                    </a:solidFill>
                    <a:prstDash val="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endParaRPr lang="es-AR" altLang="es-AR" sz="1800">
                      <a:solidFill>
                        <a:srgbClr val="000000"/>
                      </a:solidFill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48183" name="Cuadro de texto 16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72" y="6120"/>
                    <a:ext cx="360" cy="3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0" tIns="0" rIns="0" bIns="0"/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algn="ctr"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en-US" altLang="es-AR" sz="1200" b="1">
                        <a:solidFill>
                          <a:srgbClr val="000000"/>
                        </a:solidFill>
                        <a:latin typeface="Arial" charset="0"/>
                        <a:cs typeface="Arial" charset="0"/>
                      </a:rPr>
                      <a:t>A</a:t>
                    </a:r>
                    <a:endParaRPr lang="en-US" altLang="es-AR" sz="1800">
                      <a:solidFill>
                        <a:srgbClr val="000000"/>
                      </a:solidFill>
                      <a:latin typeface="Arial" charset="0"/>
                      <a:cs typeface="Arial" charset="0"/>
                    </a:endParaRPr>
                  </a:p>
                </p:txBody>
              </p:sp>
            </p:grpSp>
          </p:grpSp>
        </p:grpSp>
        <p:sp>
          <p:nvSpPr>
            <p:cNvPr id="48140" name="Arco 161"/>
            <p:cNvSpPr>
              <a:spLocks/>
            </p:cNvSpPr>
            <p:nvPr/>
          </p:nvSpPr>
          <p:spPr bwMode="auto">
            <a:xfrm rot="2559542" flipH="1" flipV="1">
              <a:off x="2115" y="1825"/>
              <a:ext cx="528" cy="360"/>
            </a:xfrm>
            <a:custGeom>
              <a:avLst/>
              <a:gdLst>
                <a:gd name="T0" fmla="*/ 0 w 21600"/>
                <a:gd name="T1" fmla="*/ 0 h 17314"/>
                <a:gd name="T2" fmla="*/ 0 w 21600"/>
                <a:gd name="T3" fmla="*/ 0 h 17314"/>
                <a:gd name="T4" fmla="*/ 0 w 21600"/>
                <a:gd name="T5" fmla="*/ 0 h 173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17314" fill="none" extrusionOk="0">
                  <a:moveTo>
                    <a:pt x="12914" y="0"/>
                  </a:moveTo>
                  <a:cubicBezTo>
                    <a:pt x="18380" y="4077"/>
                    <a:pt x="21600" y="10495"/>
                    <a:pt x="21600" y="17314"/>
                  </a:cubicBezTo>
                </a:path>
                <a:path w="21600" h="17314" stroke="0" extrusionOk="0">
                  <a:moveTo>
                    <a:pt x="12914" y="0"/>
                  </a:moveTo>
                  <a:cubicBezTo>
                    <a:pt x="18380" y="4077"/>
                    <a:pt x="21600" y="10495"/>
                    <a:pt x="21600" y="17314"/>
                  </a:cubicBezTo>
                  <a:lnTo>
                    <a:pt x="0" y="17314"/>
                  </a:lnTo>
                  <a:lnTo>
                    <a:pt x="12914" y="0"/>
                  </a:lnTo>
                  <a:close/>
                </a:path>
              </a:pathLst>
            </a:custGeom>
            <a:noFill/>
            <a:ln w="25400">
              <a:solidFill>
                <a:srgbClr val="000000"/>
              </a:solidFill>
              <a:prstDash val="dash"/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AR">
                <a:solidFill>
                  <a:prstClr val="black"/>
                </a:solidFill>
                <a:cs typeface="Arial" charset="0"/>
              </a:endParaRPr>
            </a:p>
          </p:txBody>
        </p:sp>
        <p:grpSp>
          <p:nvGrpSpPr>
            <p:cNvPr id="48141" name="Grupo 162"/>
            <p:cNvGrpSpPr>
              <a:grpSpLocks/>
            </p:cNvGrpSpPr>
            <p:nvPr/>
          </p:nvGrpSpPr>
          <p:grpSpPr bwMode="auto">
            <a:xfrm>
              <a:off x="2057" y="1800"/>
              <a:ext cx="144" cy="144"/>
              <a:chOff x="4152" y="4140"/>
              <a:chExt cx="360" cy="360"/>
            </a:xfrm>
          </p:grpSpPr>
          <p:sp>
            <p:nvSpPr>
              <p:cNvPr id="48155" name="Elipse 163"/>
              <p:cNvSpPr>
                <a:spLocks noChangeArrowheads="1"/>
              </p:cNvSpPr>
              <p:nvPr/>
            </p:nvSpPr>
            <p:spPr bwMode="auto">
              <a:xfrm>
                <a:off x="4152" y="4140"/>
                <a:ext cx="360" cy="360"/>
              </a:xfrm>
              <a:prstGeom prst="ellips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s-AR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156" name="Cuadro de texto 164"/>
              <p:cNvSpPr txBox="1">
                <a:spLocks noChangeArrowheads="1"/>
              </p:cNvSpPr>
              <p:nvPr/>
            </p:nvSpPr>
            <p:spPr bwMode="auto">
              <a:xfrm>
                <a:off x="4152" y="4186"/>
                <a:ext cx="360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12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1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48142" name="Grupo 165"/>
            <p:cNvGrpSpPr>
              <a:grpSpLocks/>
            </p:cNvGrpSpPr>
            <p:nvPr/>
          </p:nvGrpSpPr>
          <p:grpSpPr bwMode="auto">
            <a:xfrm>
              <a:off x="2009" y="2448"/>
              <a:ext cx="144" cy="144"/>
              <a:chOff x="4152" y="4140"/>
              <a:chExt cx="360" cy="360"/>
            </a:xfrm>
          </p:grpSpPr>
          <p:sp>
            <p:nvSpPr>
              <p:cNvPr id="48153" name="Elipse 166"/>
              <p:cNvSpPr>
                <a:spLocks noChangeArrowheads="1"/>
              </p:cNvSpPr>
              <p:nvPr/>
            </p:nvSpPr>
            <p:spPr bwMode="auto">
              <a:xfrm>
                <a:off x="4152" y="4140"/>
                <a:ext cx="360" cy="360"/>
              </a:xfrm>
              <a:prstGeom prst="ellips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s-AR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154" name="Cuadro de texto 167"/>
              <p:cNvSpPr txBox="1">
                <a:spLocks noChangeArrowheads="1"/>
              </p:cNvSpPr>
              <p:nvPr/>
            </p:nvSpPr>
            <p:spPr bwMode="auto">
              <a:xfrm>
                <a:off x="4152" y="4186"/>
                <a:ext cx="360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12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2</a:t>
                </a:r>
                <a:endParaRPr lang="en-US" altLang="es-AR" sz="180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48143" name="Grupo 168"/>
            <p:cNvGrpSpPr>
              <a:grpSpLocks/>
            </p:cNvGrpSpPr>
            <p:nvPr/>
          </p:nvGrpSpPr>
          <p:grpSpPr bwMode="auto">
            <a:xfrm>
              <a:off x="1433" y="3600"/>
              <a:ext cx="1392" cy="144"/>
              <a:chOff x="2592" y="9000"/>
              <a:chExt cx="3480" cy="360"/>
            </a:xfrm>
          </p:grpSpPr>
          <p:grpSp>
            <p:nvGrpSpPr>
              <p:cNvPr id="48149" name="Grupo 169"/>
              <p:cNvGrpSpPr>
                <a:grpSpLocks/>
              </p:cNvGrpSpPr>
              <p:nvPr/>
            </p:nvGrpSpPr>
            <p:grpSpPr bwMode="auto">
              <a:xfrm>
                <a:off x="2592" y="9000"/>
                <a:ext cx="360" cy="360"/>
                <a:chOff x="2592" y="9000"/>
                <a:chExt cx="360" cy="360"/>
              </a:xfrm>
            </p:grpSpPr>
            <p:sp>
              <p:nvSpPr>
                <p:cNvPr id="48151" name="Elipse 170"/>
                <p:cNvSpPr>
                  <a:spLocks noChangeArrowheads="1"/>
                </p:cNvSpPr>
                <p:nvPr/>
              </p:nvSpPr>
              <p:spPr bwMode="auto">
                <a:xfrm>
                  <a:off x="2592" y="9000"/>
                  <a:ext cx="360" cy="360"/>
                </a:xfrm>
                <a:prstGeom prst="ellips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s-AR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152" name="Cuadro de texto 171"/>
                <p:cNvSpPr txBox="1">
                  <a:spLocks noChangeArrowheads="1"/>
                </p:cNvSpPr>
                <p:nvPr/>
              </p:nvSpPr>
              <p:spPr bwMode="auto">
                <a:xfrm>
                  <a:off x="2592" y="9046"/>
                  <a:ext cx="360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12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1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  <p:sp>
            <p:nvSpPr>
              <p:cNvPr id="48150" name="Cuadro de texto 172"/>
              <p:cNvSpPr txBox="1">
                <a:spLocks noChangeArrowheads="1"/>
              </p:cNvSpPr>
              <p:nvPr/>
            </p:nvSpPr>
            <p:spPr bwMode="auto">
              <a:xfrm>
                <a:off x="2952" y="9044"/>
                <a:ext cx="3120" cy="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11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Enzima</a:t>
                </a:r>
                <a:r>
                  <a:rPr lang="en-US" altLang="es-AR" sz="1100" b="1" i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 Peptidililtransferasa</a:t>
                </a:r>
                <a:endParaRPr lang="en-US" altLang="es-AR" sz="1800" b="1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48144" name="Grupo 173"/>
            <p:cNvGrpSpPr>
              <a:grpSpLocks/>
            </p:cNvGrpSpPr>
            <p:nvPr/>
          </p:nvGrpSpPr>
          <p:grpSpPr bwMode="auto">
            <a:xfrm>
              <a:off x="3257" y="3600"/>
              <a:ext cx="1152" cy="144"/>
              <a:chOff x="2592" y="9540"/>
              <a:chExt cx="2880" cy="360"/>
            </a:xfrm>
          </p:grpSpPr>
          <p:grpSp>
            <p:nvGrpSpPr>
              <p:cNvPr id="48145" name="Grupo 174"/>
              <p:cNvGrpSpPr>
                <a:grpSpLocks/>
              </p:cNvGrpSpPr>
              <p:nvPr/>
            </p:nvGrpSpPr>
            <p:grpSpPr bwMode="auto">
              <a:xfrm>
                <a:off x="2592" y="9540"/>
                <a:ext cx="360" cy="360"/>
                <a:chOff x="4152" y="4140"/>
                <a:chExt cx="360" cy="360"/>
              </a:xfrm>
            </p:grpSpPr>
            <p:sp>
              <p:nvSpPr>
                <p:cNvPr id="48147" name="Elipse 175"/>
                <p:cNvSpPr>
                  <a:spLocks noChangeArrowheads="1"/>
                </p:cNvSpPr>
                <p:nvPr/>
              </p:nvSpPr>
              <p:spPr bwMode="auto">
                <a:xfrm>
                  <a:off x="4152" y="4140"/>
                  <a:ext cx="360" cy="360"/>
                </a:xfrm>
                <a:prstGeom prst="ellips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s-AR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8148" name="Cuadro de texto 176"/>
                <p:cNvSpPr txBox="1">
                  <a:spLocks noChangeArrowheads="1"/>
                </p:cNvSpPr>
                <p:nvPr/>
              </p:nvSpPr>
              <p:spPr bwMode="auto">
                <a:xfrm>
                  <a:off x="4152" y="4186"/>
                  <a:ext cx="360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s-AR" sz="1200" b="1">
                      <a:solidFill>
                        <a:srgbClr val="000000"/>
                      </a:solidFill>
                      <a:latin typeface="Arial" charset="0"/>
                      <a:cs typeface="Arial" charset="0"/>
                    </a:rPr>
                    <a:t>2</a:t>
                  </a:r>
                  <a:endParaRPr lang="en-US" altLang="es-AR" sz="180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  <p:sp>
            <p:nvSpPr>
              <p:cNvPr id="48146" name="Cuadro de texto 177"/>
              <p:cNvSpPr txBox="1">
                <a:spLocks noChangeArrowheads="1"/>
              </p:cNvSpPr>
              <p:nvPr/>
            </p:nvSpPr>
            <p:spPr bwMode="auto">
              <a:xfrm>
                <a:off x="2712" y="9584"/>
                <a:ext cx="2760" cy="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s-AR" sz="1100" b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EF-G o </a:t>
                </a:r>
                <a:r>
                  <a:rPr lang="en-US" altLang="es-AR" sz="1100" b="1" i="1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Translocasa</a:t>
                </a:r>
                <a:endParaRPr lang="en-US" altLang="es-AR" sz="1800" b="1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97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251520" y="631229"/>
            <a:ext cx="8712968" cy="4958011"/>
          </a:xfrm>
        </p:spPr>
        <p:txBody>
          <a:bodyPr/>
          <a:lstStyle/>
          <a:p>
            <a:r>
              <a:rPr lang="es-AR" dirty="0" smtClean="0">
                <a:latin typeface="Arial Rounded MT Bold" panose="020F0704030504030204" pitchFamily="34" charset="0"/>
              </a:rPr>
              <a:t>Las transcriptasas inversas catalizan tres reacciones: </a:t>
            </a:r>
          </a:p>
          <a:p>
            <a:pPr marL="514350" indent="-514350">
              <a:buAutoNum type="alphaLcParenR"/>
            </a:pPr>
            <a:r>
              <a:rPr lang="es-AR" dirty="0" smtClean="0">
                <a:latin typeface="Arial Rounded MT Bold" panose="020F0704030504030204" pitchFamily="34" charset="0"/>
              </a:rPr>
              <a:t>Síntesis de DNA dependiente de RNA</a:t>
            </a:r>
          </a:p>
          <a:p>
            <a:pPr marL="514350" indent="-514350">
              <a:buAutoNum type="alphaLcParenR"/>
            </a:pPr>
            <a:r>
              <a:rPr lang="es-AR" dirty="0">
                <a:latin typeface="Arial Rounded MT Bold" panose="020F0704030504030204" pitchFamily="34" charset="0"/>
              </a:rPr>
              <a:t> </a:t>
            </a:r>
            <a:r>
              <a:rPr lang="es-AR" dirty="0" smtClean="0">
                <a:latin typeface="Arial Rounded MT Bold" panose="020F0704030504030204" pitchFamily="34" charset="0"/>
              </a:rPr>
              <a:t>degradación de RNA.</a:t>
            </a:r>
          </a:p>
          <a:p>
            <a:pPr marL="514350" indent="-514350">
              <a:buAutoNum type="alphaLcParenR"/>
            </a:pPr>
            <a:r>
              <a:rPr lang="es-AR" dirty="0">
                <a:latin typeface="Arial Rounded MT Bold" panose="020F0704030504030204" pitchFamily="34" charset="0"/>
              </a:rPr>
              <a:t> </a:t>
            </a:r>
            <a:r>
              <a:rPr lang="es-AR" dirty="0" smtClean="0">
                <a:latin typeface="Arial Rounded MT Bold" panose="020F0704030504030204" pitchFamily="34" charset="0"/>
              </a:rPr>
              <a:t>Síntesis de DNA dependiente de DNA</a:t>
            </a:r>
          </a:p>
          <a:p>
            <a:r>
              <a:rPr lang="es-AR" dirty="0" smtClean="0">
                <a:latin typeface="Arial Rounded MT Bold" panose="020F0704030504030204" pitchFamily="34" charset="0"/>
              </a:rPr>
              <a:t>Requieren de un cebador para iniciar la síntesis (</a:t>
            </a:r>
            <a:r>
              <a:rPr lang="es-AR" dirty="0" err="1" smtClean="0">
                <a:latin typeface="Arial Rounded MT Bold" panose="020F0704030504030204" pitchFamily="34" charset="0"/>
              </a:rPr>
              <a:t>tRNA</a:t>
            </a:r>
            <a:r>
              <a:rPr lang="es-AR" dirty="0" smtClean="0">
                <a:latin typeface="Arial Rounded MT Bold" panose="020F0704030504030204" pitchFamily="34" charset="0"/>
              </a:rPr>
              <a:t>)</a:t>
            </a:r>
          </a:p>
          <a:p>
            <a:r>
              <a:rPr lang="es-AR" dirty="0" smtClean="0">
                <a:latin typeface="Arial Rounded MT Bold" panose="020F0704030504030204" pitchFamily="34" charset="0"/>
              </a:rPr>
              <a:t>Carecen de actividad </a:t>
            </a:r>
            <a:r>
              <a:rPr lang="es-AR" dirty="0" err="1" smtClean="0">
                <a:latin typeface="Arial Rounded MT Bold" panose="020F0704030504030204" pitchFamily="34" charset="0"/>
              </a:rPr>
              <a:t>exonucleasa</a:t>
            </a:r>
            <a:r>
              <a:rPr lang="es-AR" dirty="0" smtClean="0">
                <a:latin typeface="Arial Rounded MT Bold" panose="020F0704030504030204" pitchFamily="34" charset="0"/>
              </a:rPr>
              <a:t> 3´  5´correctora de pruebas.</a:t>
            </a:r>
            <a:endParaRPr lang="es-AR" dirty="0">
              <a:latin typeface="Arial Rounded MT Bold" panose="020F0704030504030204" pitchFamily="34" charset="0"/>
            </a:endParaRPr>
          </a:p>
        </p:txBody>
      </p:sp>
      <p:cxnSp>
        <p:nvCxnSpPr>
          <p:cNvPr id="6" name="5 Conector recto de flecha"/>
          <p:cNvCxnSpPr/>
          <p:nvPr/>
        </p:nvCxnSpPr>
        <p:spPr>
          <a:xfrm>
            <a:off x="6588224" y="4869160"/>
            <a:ext cx="216024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493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7696200" cy="1295400"/>
          </a:xfrm>
        </p:spPr>
        <p:txBody>
          <a:bodyPr/>
          <a:lstStyle/>
          <a:p>
            <a:pPr eaLnBrk="1" hangingPunct="1"/>
            <a:r>
              <a:rPr lang="es-PR" altLang="es-AR" sz="3600" b="1" dirty="0" smtClean="0">
                <a:latin typeface="Arial Rounded MT Bold" pitchFamily="34" charset="0"/>
              </a:rPr>
              <a:t>TRADUCCIÓN</a:t>
            </a:r>
            <a:br>
              <a:rPr lang="es-PR" altLang="es-AR" sz="3600" b="1" dirty="0" smtClean="0">
                <a:latin typeface="Arial Rounded MT Bold" pitchFamily="34" charset="0"/>
              </a:rPr>
            </a:br>
            <a:r>
              <a:rPr lang="es-PR" altLang="es-AR" sz="3600" b="1" dirty="0" smtClean="0">
                <a:latin typeface="Arial Rounded MT Bold" pitchFamily="34" charset="0"/>
              </a:rPr>
              <a:t>Síntesis de Proteínas</a:t>
            </a:r>
            <a:br>
              <a:rPr lang="es-PR" altLang="es-AR" sz="3600" b="1" dirty="0" smtClean="0">
                <a:latin typeface="Arial Rounded MT Bold" pitchFamily="34" charset="0"/>
              </a:rPr>
            </a:br>
            <a:r>
              <a:rPr lang="es-PR" altLang="es-AR" sz="3600" b="1" dirty="0" smtClean="0">
                <a:latin typeface="Arial Rounded MT Bold" pitchFamily="34" charset="0"/>
              </a:rPr>
              <a:t>Componentes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pPr eaLnBrk="1" hangingPunct="1"/>
            <a:r>
              <a:rPr lang="es-PR" altLang="es-AR" sz="2800" dirty="0" err="1" smtClean="0">
                <a:latin typeface="Arial Rounded MT Bold" pitchFamily="34" charset="0"/>
              </a:rPr>
              <a:t>mRNA</a:t>
            </a:r>
            <a:endParaRPr lang="es-PR" altLang="es-AR" sz="2800" dirty="0" smtClean="0">
              <a:latin typeface="Arial Rounded MT Bold" pitchFamily="34" charset="0"/>
            </a:endParaRPr>
          </a:p>
          <a:p>
            <a:pPr eaLnBrk="1" hangingPunct="1"/>
            <a:r>
              <a:rPr lang="es-PR" altLang="es-AR" sz="2800" dirty="0" err="1" smtClean="0">
                <a:latin typeface="Arial Rounded MT Bold" pitchFamily="34" charset="0"/>
              </a:rPr>
              <a:t>tRNA</a:t>
            </a:r>
            <a:endParaRPr lang="es-PR" altLang="es-AR" sz="2800" dirty="0" smtClean="0">
              <a:latin typeface="Arial Rounded MT Bold" pitchFamily="34" charset="0"/>
            </a:endParaRPr>
          </a:p>
          <a:p>
            <a:pPr eaLnBrk="1" hangingPunct="1"/>
            <a:r>
              <a:rPr lang="es-PR" altLang="es-AR" sz="2800" dirty="0" smtClean="0">
                <a:latin typeface="Arial Rounded MT Bold" pitchFamily="34" charset="0"/>
              </a:rPr>
              <a:t>Ribosomas</a:t>
            </a:r>
          </a:p>
          <a:p>
            <a:pPr eaLnBrk="1" hangingPunct="1"/>
            <a:r>
              <a:rPr lang="es-PR" altLang="es-AR" sz="2800" dirty="0" smtClean="0">
                <a:latin typeface="Arial Rounded MT Bold" pitchFamily="34" charset="0"/>
              </a:rPr>
              <a:t>Chaperonas</a:t>
            </a:r>
          </a:p>
          <a:p>
            <a:pPr eaLnBrk="1" hangingPunct="1"/>
            <a:r>
              <a:rPr lang="es-PR" altLang="es-AR" sz="2800" dirty="0" smtClean="0">
                <a:latin typeface="Arial Rounded MT Bold" pitchFamily="34" charset="0"/>
              </a:rPr>
              <a:t>Enzimas</a:t>
            </a:r>
          </a:p>
          <a:p>
            <a:pPr eaLnBrk="1" hangingPunct="1"/>
            <a:r>
              <a:rPr lang="es-PR" altLang="es-AR" sz="2800" dirty="0" smtClean="0">
                <a:latin typeface="Arial Rounded MT Bold" pitchFamily="34" charset="0"/>
              </a:rPr>
              <a:t>Factores de regulación</a:t>
            </a:r>
          </a:p>
          <a:p>
            <a:pPr eaLnBrk="1" hangingPunct="1"/>
            <a:r>
              <a:rPr lang="es-PR" altLang="es-AR" sz="2800" dirty="0" smtClean="0">
                <a:latin typeface="Arial Rounded MT Bold" pitchFamily="34" charset="0"/>
              </a:rPr>
              <a:t>Hidrólisis de ATP o GTP</a:t>
            </a:r>
          </a:p>
        </p:txBody>
      </p:sp>
    </p:spTree>
    <p:extLst>
      <p:ext uri="{BB962C8B-B14F-4D97-AF65-F5344CB8AC3E}">
        <p14:creationId xmlns:p14="http://schemas.microsoft.com/office/powerpoint/2010/main" val="88612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Código genético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Codón: triplete de nucleótidos que codifica un aminoácido específico.</a:t>
            </a:r>
          </a:p>
          <a:p>
            <a:r>
              <a:rPr lang="es-AR" dirty="0" smtClean="0"/>
              <a:t>Durante la traducción los tripletes son leídos sucesivamente (no hay signos de puntuación) y sin solapamiento</a:t>
            </a:r>
          </a:p>
          <a:p>
            <a:r>
              <a:rPr lang="es-AR" dirty="0" smtClean="0"/>
              <a:t>El primer codón dentro de la secuencia determina el MARCO DE LECTURA.</a:t>
            </a:r>
          </a:p>
          <a:p>
            <a:r>
              <a:rPr lang="es-AR" dirty="0" smtClean="0"/>
              <a:t>En una secuencia de DNA de cadena simple hay tres posibles marcos de lectura.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55342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737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90" y="2564904"/>
            <a:ext cx="8101340" cy="201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29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ángulo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US" altLang="es-AR" sz="2800" u="sng" smtClean="0">
                <a:latin typeface="Arial Rounded MT Bold" pitchFamily="34" charset="0"/>
              </a:rPr>
              <a:t>Código genético</a:t>
            </a:r>
          </a:p>
        </p:txBody>
      </p:sp>
      <p:pic>
        <p:nvPicPr>
          <p:cNvPr id="39939" name="Imagen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42988"/>
            <a:ext cx="4552950" cy="505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40" name="Grupo 17"/>
          <p:cNvGrpSpPr>
            <a:grpSpLocks/>
          </p:cNvGrpSpPr>
          <p:nvPr/>
        </p:nvGrpSpPr>
        <p:grpSpPr bwMode="auto">
          <a:xfrm>
            <a:off x="4695825" y="3370263"/>
            <a:ext cx="4124325" cy="1354137"/>
            <a:chOff x="2925" y="1084"/>
            <a:chExt cx="2598" cy="853"/>
          </a:xfrm>
        </p:grpSpPr>
        <p:sp>
          <p:nvSpPr>
            <p:cNvPr id="39946" name="Cuadro de texto 4"/>
            <p:cNvSpPr txBox="1">
              <a:spLocks noChangeArrowheads="1"/>
            </p:cNvSpPr>
            <p:nvPr/>
          </p:nvSpPr>
          <p:spPr bwMode="auto">
            <a:xfrm>
              <a:off x="2971" y="1389"/>
              <a:ext cx="202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s-AR" sz="1800" b="1">
                  <a:solidFill>
                    <a:srgbClr val="000000"/>
                  </a:solidFill>
                  <a:latin typeface="Arial" charset="0"/>
                  <a:cs typeface="Arial" charset="0"/>
                </a:rPr>
                <a:t>AUGCAGUGGAAACUAUAG</a:t>
              </a:r>
            </a:p>
          </p:txBody>
        </p:sp>
        <p:sp>
          <p:nvSpPr>
            <p:cNvPr id="39947" name="Cuadro de texto 5"/>
            <p:cNvSpPr txBox="1">
              <a:spLocks noChangeArrowheads="1"/>
            </p:cNvSpPr>
            <p:nvPr/>
          </p:nvSpPr>
          <p:spPr bwMode="auto">
            <a:xfrm>
              <a:off x="4967" y="1389"/>
              <a:ext cx="5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s-ES" altLang="es-AR" sz="1800" b="1">
                  <a:solidFill>
                    <a:srgbClr val="000000"/>
                  </a:solidFill>
                  <a:latin typeface="Arial" charset="0"/>
                  <a:cs typeface="Arial" charset="0"/>
                </a:rPr>
                <a:t>ARNm</a:t>
              </a:r>
            </a:p>
          </p:txBody>
        </p:sp>
        <p:sp>
          <p:nvSpPr>
            <p:cNvPr id="39948" name="Autoforma 6"/>
            <p:cNvSpPr>
              <a:spLocks/>
            </p:cNvSpPr>
            <p:nvPr/>
          </p:nvSpPr>
          <p:spPr bwMode="auto">
            <a:xfrm rot="16200000" flipH="1">
              <a:off x="3107" y="1207"/>
              <a:ext cx="136" cy="318"/>
            </a:xfrm>
            <a:prstGeom prst="leftBrace">
              <a:avLst>
                <a:gd name="adj1" fmla="val 19485"/>
                <a:gd name="adj2" fmla="val 5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s-AR" altLang="es-AR" sz="18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9949" name="Cuadro de texto 7"/>
            <p:cNvSpPr txBox="1">
              <a:spLocks noChangeArrowheads="1"/>
            </p:cNvSpPr>
            <p:nvPr/>
          </p:nvSpPr>
          <p:spPr bwMode="auto">
            <a:xfrm>
              <a:off x="2925" y="1084"/>
              <a:ext cx="54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s-ES" altLang="es-AR" sz="1800" b="1">
                  <a:solidFill>
                    <a:srgbClr val="000000"/>
                  </a:solidFill>
                  <a:latin typeface="Arial" charset="0"/>
                  <a:cs typeface="Arial" charset="0"/>
                </a:rPr>
                <a:t>codón</a:t>
              </a:r>
            </a:p>
          </p:txBody>
        </p:sp>
        <p:sp>
          <p:nvSpPr>
            <p:cNvPr id="39950" name="Autoforma 8"/>
            <p:cNvSpPr>
              <a:spLocks/>
            </p:cNvSpPr>
            <p:nvPr/>
          </p:nvSpPr>
          <p:spPr bwMode="auto">
            <a:xfrm rot="5400000" flipH="1">
              <a:off x="3107" y="1479"/>
              <a:ext cx="136" cy="318"/>
            </a:xfrm>
            <a:prstGeom prst="leftBrace">
              <a:avLst>
                <a:gd name="adj1" fmla="val 19485"/>
                <a:gd name="adj2" fmla="val 5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s-AR" altLang="es-AR" sz="18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9951" name="Autoforma 9"/>
            <p:cNvSpPr>
              <a:spLocks/>
            </p:cNvSpPr>
            <p:nvPr/>
          </p:nvSpPr>
          <p:spPr bwMode="auto">
            <a:xfrm rot="5400000" flipH="1">
              <a:off x="3424" y="1479"/>
              <a:ext cx="136" cy="318"/>
            </a:xfrm>
            <a:prstGeom prst="leftBrace">
              <a:avLst>
                <a:gd name="adj1" fmla="val 19485"/>
                <a:gd name="adj2" fmla="val 5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s-AR" altLang="es-AR" sz="18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9952" name="Autoforma 10"/>
            <p:cNvSpPr>
              <a:spLocks/>
            </p:cNvSpPr>
            <p:nvPr/>
          </p:nvSpPr>
          <p:spPr bwMode="auto">
            <a:xfrm rot="5400000" flipH="1">
              <a:off x="3742" y="1479"/>
              <a:ext cx="136" cy="318"/>
            </a:xfrm>
            <a:prstGeom prst="leftBrace">
              <a:avLst>
                <a:gd name="adj1" fmla="val 19485"/>
                <a:gd name="adj2" fmla="val 5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s-AR" altLang="es-AR" sz="18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9953" name="Autoforma 11"/>
            <p:cNvSpPr>
              <a:spLocks/>
            </p:cNvSpPr>
            <p:nvPr/>
          </p:nvSpPr>
          <p:spPr bwMode="auto">
            <a:xfrm rot="5400000" flipH="1">
              <a:off x="4060" y="1479"/>
              <a:ext cx="136" cy="318"/>
            </a:xfrm>
            <a:prstGeom prst="leftBrace">
              <a:avLst>
                <a:gd name="adj1" fmla="val 19485"/>
                <a:gd name="adj2" fmla="val 5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s-AR" altLang="es-AR" sz="18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9954" name="Autoforma 12"/>
            <p:cNvSpPr>
              <a:spLocks/>
            </p:cNvSpPr>
            <p:nvPr/>
          </p:nvSpPr>
          <p:spPr bwMode="auto">
            <a:xfrm rot="5400000" flipH="1">
              <a:off x="4377" y="1479"/>
              <a:ext cx="136" cy="318"/>
            </a:xfrm>
            <a:prstGeom prst="leftBrace">
              <a:avLst>
                <a:gd name="adj1" fmla="val 19485"/>
                <a:gd name="adj2" fmla="val 5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s-AR" altLang="es-AR" sz="18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9955" name="Autoforma 13"/>
            <p:cNvSpPr>
              <a:spLocks/>
            </p:cNvSpPr>
            <p:nvPr/>
          </p:nvSpPr>
          <p:spPr bwMode="auto">
            <a:xfrm rot="5400000" flipH="1">
              <a:off x="4694" y="1479"/>
              <a:ext cx="136" cy="318"/>
            </a:xfrm>
            <a:prstGeom prst="leftBrace">
              <a:avLst>
                <a:gd name="adj1" fmla="val 19485"/>
                <a:gd name="adj2" fmla="val 5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s-AR" altLang="es-AR" sz="18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9956" name="Cuadro de texto 14"/>
            <p:cNvSpPr txBox="1">
              <a:spLocks noChangeArrowheads="1"/>
            </p:cNvSpPr>
            <p:nvPr/>
          </p:nvSpPr>
          <p:spPr bwMode="auto">
            <a:xfrm>
              <a:off x="2973" y="1706"/>
              <a:ext cx="203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s-ES" altLang="es-AR" sz="1800" b="1">
                  <a:solidFill>
                    <a:srgbClr val="000000"/>
                  </a:solidFill>
                  <a:latin typeface="Arial" charset="0"/>
                  <a:cs typeface="Arial" charset="0"/>
                </a:rPr>
                <a:t>Met- Gln–Trp--</a:t>
              </a:r>
            </a:p>
          </p:txBody>
        </p:sp>
      </p:grpSp>
      <p:sp>
        <p:nvSpPr>
          <p:cNvPr id="39941" name="Cuadro de texto 16"/>
          <p:cNvSpPr txBox="1">
            <a:spLocks noChangeArrowheads="1"/>
          </p:cNvSpPr>
          <p:nvPr/>
        </p:nvSpPr>
        <p:spPr bwMode="auto">
          <a:xfrm>
            <a:off x="4611688" y="1479550"/>
            <a:ext cx="4532312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ES" altLang="es-AR" sz="1800" b="1" i="1" u="sng">
                <a:solidFill>
                  <a:srgbClr val="000000"/>
                </a:solidFill>
                <a:latin typeface="Arial" charset="0"/>
                <a:cs typeface="Arial" charset="0"/>
              </a:rPr>
              <a:t>Universal</a:t>
            </a:r>
            <a:r>
              <a:rPr lang="es-ES" altLang="es-AR" sz="1800" b="1">
                <a:solidFill>
                  <a:srgbClr val="000000"/>
                </a:solidFill>
                <a:latin typeface="Arial" charset="0"/>
                <a:cs typeface="Arial" charset="0"/>
              </a:rPr>
              <a:t>: es idéntico para las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s-AR" sz="1800" b="1">
                <a:solidFill>
                  <a:srgbClr val="000000"/>
                </a:solidFill>
                <a:latin typeface="Arial" charset="0"/>
                <a:cs typeface="Arial" charset="0"/>
              </a:rPr>
              <a:t>distintas especies animales y vegetales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ES" altLang="es-AR" sz="1800" b="1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ES" altLang="es-AR" sz="1800" b="1" i="1" u="sng">
                <a:solidFill>
                  <a:srgbClr val="000000"/>
                </a:solidFill>
                <a:latin typeface="Arial" charset="0"/>
                <a:cs typeface="Arial" charset="0"/>
              </a:rPr>
              <a:t>Degenerado</a:t>
            </a:r>
            <a:r>
              <a:rPr lang="es-ES" altLang="es-AR" sz="1800" b="1">
                <a:solidFill>
                  <a:srgbClr val="000000"/>
                </a:solidFill>
                <a:latin typeface="Arial" charset="0"/>
                <a:cs typeface="Arial" charset="0"/>
              </a:rPr>
              <a:t>: más de un codón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s-AR" sz="1800" b="1">
                <a:solidFill>
                  <a:srgbClr val="000000"/>
                </a:solidFill>
                <a:latin typeface="Arial" charset="0"/>
                <a:cs typeface="Arial" charset="0"/>
              </a:rPr>
              <a:t>codifica para el mismo aminoácido.</a:t>
            </a:r>
          </a:p>
        </p:txBody>
      </p:sp>
      <p:sp>
        <p:nvSpPr>
          <p:cNvPr id="4114" name="Cuadro de texto 18"/>
          <p:cNvSpPr txBox="1">
            <a:spLocks noChangeArrowheads="1"/>
          </p:cNvSpPr>
          <p:nvPr/>
        </p:nvSpPr>
        <p:spPr bwMode="auto">
          <a:xfrm>
            <a:off x="6353175" y="4357688"/>
            <a:ext cx="577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s-AR" sz="1800" b="1">
                <a:solidFill>
                  <a:srgbClr val="000000"/>
                </a:solidFill>
                <a:latin typeface="Arial" charset="0"/>
                <a:cs typeface="Arial" charset="0"/>
              </a:rPr>
              <a:t>Lys</a:t>
            </a:r>
          </a:p>
        </p:txBody>
      </p:sp>
      <p:sp>
        <p:nvSpPr>
          <p:cNvPr id="4115" name="Rectángulo 19"/>
          <p:cNvSpPr>
            <a:spLocks noChangeArrowheads="1"/>
          </p:cNvSpPr>
          <p:nvPr/>
        </p:nvSpPr>
        <p:spPr bwMode="auto">
          <a:xfrm>
            <a:off x="6856413" y="4357688"/>
            <a:ext cx="590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s-AR" sz="1800" b="1">
                <a:solidFill>
                  <a:srgbClr val="000000"/>
                </a:solidFill>
                <a:latin typeface="Arial" charset="0"/>
                <a:cs typeface="Arial" charset="0"/>
              </a:rPr>
              <a:t>Leu</a:t>
            </a:r>
          </a:p>
        </p:txBody>
      </p:sp>
      <p:sp>
        <p:nvSpPr>
          <p:cNvPr id="4116" name="Rectángulo 20"/>
          <p:cNvSpPr>
            <a:spLocks noChangeArrowheads="1"/>
          </p:cNvSpPr>
          <p:nvPr/>
        </p:nvSpPr>
        <p:spPr bwMode="auto">
          <a:xfrm>
            <a:off x="7342188" y="4357688"/>
            <a:ext cx="666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latin typeface="Arial" charset="0"/>
                <a:cs typeface="Arial" charset="0"/>
              </a:rPr>
              <a:t>stop</a:t>
            </a:r>
          </a:p>
        </p:txBody>
      </p:sp>
      <p:sp>
        <p:nvSpPr>
          <p:cNvPr id="39945" name="1 CuadroTexto"/>
          <p:cNvSpPr txBox="1">
            <a:spLocks noChangeArrowheads="1"/>
          </p:cNvSpPr>
          <p:nvPr/>
        </p:nvSpPr>
        <p:spPr bwMode="auto">
          <a:xfrm>
            <a:off x="4765675" y="4857750"/>
            <a:ext cx="4225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AR" sz="1800" b="1">
                <a:solidFill>
                  <a:srgbClr val="000000"/>
                </a:solidFill>
                <a:latin typeface="Arial" charset="0"/>
                <a:cs typeface="Arial" charset="0"/>
              </a:rPr>
              <a:t>20 aac. </a:t>
            </a:r>
            <a:r>
              <a:rPr lang="es-MX" altLang="es-AR" sz="1800" b="1">
                <a:solidFill>
                  <a:srgbClr val="000000"/>
                </a:solidFill>
                <a:latin typeface="Arial" charset="0"/>
                <a:cs typeface="Arial" charset="0"/>
                <a:sym typeface="Wingdings" pitchFamily="2" charset="2"/>
              </a:rPr>
              <a:t> 4 bases  combinadas en codones o tripletes  4</a:t>
            </a:r>
            <a:r>
              <a:rPr lang="es-MX" altLang="es-AR" sz="1800" b="1" baseline="30000">
                <a:solidFill>
                  <a:srgbClr val="000000"/>
                </a:solidFill>
                <a:latin typeface="Arial" charset="0"/>
                <a:cs typeface="Arial" charset="0"/>
                <a:sym typeface="Wingdings" pitchFamily="2" charset="2"/>
              </a:rPr>
              <a:t>3 </a:t>
            </a:r>
            <a:r>
              <a:rPr lang="es-MX" altLang="es-AR" sz="1800" b="1">
                <a:solidFill>
                  <a:srgbClr val="000000"/>
                </a:solidFill>
                <a:latin typeface="Arial" charset="0"/>
                <a:cs typeface="Arial" charset="0"/>
                <a:sym typeface="Wingdings" pitchFamily="2" charset="2"/>
              </a:rPr>
              <a:t>= 64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AR" sz="1800" b="1">
                <a:solidFill>
                  <a:srgbClr val="000000"/>
                </a:solidFill>
                <a:latin typeface="Arial" charset="0"/>
                <a:cs typeface="Arial" charset="0"/>
                <a:sym typeface="Wingdings" pitchFamily="2" charset="2"/>
              </a:rPr>
              <a:t>Sobran 44 codones  iniciación, elongación, stop</a:t>
            </a:r>
            <a:endParaRPr lang="es-AR" altLang="es-AR" sz="1800" b="1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98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4" grpId="0"/>
      <p:bldP spid="4115" grpId="0"/>
      <p:bldP spid="41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odigo.jpg (52017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-1588"/>
            <a:ext cx="75438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17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ángulo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en-US" altLang="es-AR" sz="2800" b="1" u="sng" smtClean="0">
                <a:latin typeface="Arial Rounded MT Bold" pitchFamily="34" charset="0"/>
              </a:rPr>
              <a:t>Tipos de ARN y características específicas</a:t>
            </a:r>
          </a:p>
        </p:txBody>
      </p:sp>
      <p:graphicFrame>
        <p:nvGraphicFramePr>
          <p:cNvPr id="24730" name="Grupo 154"/>
          <p:cNvGraphicFramePr>
            <a:graphicFrameLocks noGrp="1"/>
          </p:cNvGraphicFramePr>
          <p:nvPr>
            <p:ph type="tbl" idx="1"/>
          </p:nvPr>
        </p:nvGraphicFramePr>
        <p:xfrm>
          <a:off x="381000" y="1371600"/>
          <a:ext cx="8229600" cy="5105399"/>
        </p:xfrm>
        <a:graphic>
          <a:graphicData uri="http://schemas.openxmlformats.org/drawingml/2006/table">
            <a:tbl>
              <a:tblPr/>
              <a:tblGrid>
                <a:gridCol w="2821687"/>
                <a:gridCol w="3335072"/>
                <a:gridCol w="2072841"/>
              </a:tblGrid>
              <a:tr h="9451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Tipo de ARN</a:t>
                      </a:r>
                    </a:p>
                  </a:txBody>
                  <a:tcPr marT="45702" marB="45702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Características estructurales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Función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92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ARN ribosomal (rARN)</a:t>
                      </a:r>
                    </a:p>
                  </a:txBody>
                  <a:tcPr marT="45702" marB="45702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 asocia con proteínas.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 tamaños diferentes en procariotas y 4 en eucariotas.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Componente estructural de ribosomas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92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ARN transferencial (tARN)</a:t>
                      </a:r>
                    </a:p>
                  </a:txBody>
                  <a:tcPr marT="45702" marB="45702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Un tARN específico para c/aa.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Extremo 3’: CCA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Transporte de aa al complejo Ribosoma-mARN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17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ARN mensajero (mARN)</a:t>
                      </a:r>
                    </a:p>
                  </a:txBody>
                  <a:tcPr marT="45702" marB="45702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Transcripto primario.  Cola poli-A 3’.                      Caperuza de 7-metil guanosina 5’.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Molde para síntesis de proteína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06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ángulo 4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pPr eaLnBrk="1" hangingPunct="1"/>
            <a:r>
              <a:rPr lang="es-ES" altLang="es-AR" sz="2800" b="1" u="sng" smtClean="0">
                <a:latin typeface="Arial Rounded MT Bold" pitchFamily="34" charset="0"/>
              </a:rPr>
              <a:t>Tipos de ARN: ribosomal, transferencial y mensajero</a:t>
            </a:r>
          </a:p>
        </p:txBody>
      </p:sp>
      <p:pic>
        <p:nvPicPr>
          <p:cNvPr id="43011" name="Imagen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524000"/>
            <a:ext cx="4060825" cy="5135563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2" name="Imagen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76475"/>
            <a:ext cx="4244975" cy="3184525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28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e Office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514</Words>
  <Application>Microsoft Office PowerPoint</Application>
  <PresentationFormat>Presentación en pantalla (4:3)</PresentationFormat>
  <Paragraphs>107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1_Tema de Office</vt:lpstr>
      <vt:lpstr>Presentación de PowerPoint</vt:lpstr>
      <vt:lpstr>Presentación de PowerPoint</vt:lpstr>
      <vt:lpstr>TRADUCCIÓN Síntesis de Proteínas Componentes</vt:lpstr>
      <vt:lpstr>Código genético</vt:lpstr>
      <vt:lpstr>Presentación de PowerPoint</vt:lpstr>
      <vt:lpstr>Código genético</vt:lpstr>
      <vt:lpstr>Presentación de PowerPoint</vt:lpstr>
      <vt:lpstr>Tipos de ARN y características específicas</vt:lpstr>
      <vt:lpstr>Tipos de ARN: ribosomal, transferencial y mensajero</vt:lpstr>
      <vt:lpstr>Presentación de PowerPoint</vt:lpstr>
      <vt:lpstr>Presentación de PowerPoint</vt:lpstr>
      <vt:lpstr>Etapas de la síntesis de proteínas</vt:lpstr>
      <vt:lpstr>Etapas de la síntesis de proteínas</vt:lpstr>
      <vt:lpstr>Presentación de PowerPoint</vt:lpstr>
      <vt:lpstr>Síntesis de Proteínas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ethel</dc:creator>
  <cp:lastModifiedBy>ethel</cp:lastModifiedBy>
  <cp:revision>6</cp:revision>
  <dcterms:created xsi:type="dcterms:W3CDTF">2015-06-15T11:50:18Z</dcterms:created>
  <dcterms:modified xsi:type="dcterms:W3CDTF">2015-06-15T15:51:08Z</dcterms:modified>
</cp:coreProperties>
</file>